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2"/>
  </p:notesMasterIdLst>
  <p:handoutMasterIdLst>
    <p:handoutMasterId r:id="rId33"/>
  </p:handoutMasterIdLst>
  <p:sldIdLst>
    <p:sldId id="256" r:id="rId3"/>
    <p:sldId id="261" r:id="rId4"/>
    <p:sldId id="277" r:id="rId5"/>
    <p:sldId id="278" r:id="rId6"/>
    <p:sldId id="279" r:id="rId7"/>
    <p:sldId id="263" r:id="rId8"/>
    <p:sldId id="260" r:id="rId9"/>
    <p:sldId id="262" r:id="rId10"/>
    <p:sldId id="264" r:id="rId11"/>
    <p:sldId id="285" r:id="rId12"/>
    <p:sldId id="286" r:id="rId13"/>
    <p:sldId id="257" r:id="rId14"/>
    <p:sldId id="265" r:id="rId15"/>
    <p:sldId id="266" r:id="rId16"/>
    <p:sldId id="258" r:id="rId17"/>
    <p:sldId id="275" r:id="rId18"/>
    <p:sldId id="267" r:id="rId19"/>
    <p:sldId id="281" r:id="rId20"/>
    <p:sldId id="268" r:id="rId21"/>
    <p:sldId id="269" r:id="rId22"/>
    <p:sldId id="270" r:id="rId23"/>
    <p:sldId id="282" r:id="rId24"/>
    <p:sldId id="271" r:id="rId25"/>
    <p:sldId id="287" r:id="rId26"/>
    <p:sldId id="288" r:id="rId27"/>
    <p:sldId id="284" r:id="rId28"/>
    <p:sldId id="283" r:id="rId29"/>
    <p:sldId id="274" r:id="rId30"/>
    <p:sldId id="276" r:id="rId31"/>
  </p:sldIdLst>
  <p:sldSz cx="9144000" cy="6858000" type="screen4x3"/>
  <p:notesSz cx="9309100"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B124"/>
    <a:srgbClr val="FE8637"/>
    <a:srgbClr val="009900"/>
    <a:srgbClr val="FF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52" autoAdjust="0"/>
  </p:normalViewPr>
  <p:slideViewPr>
    <p:cSldViewPr>
      <p:cViewPr>
        <p:scale>
          <a:sx n="100" d="100"/>
          <a:sy n="100" d="100"/>
        </p:scale>
        <p:origin x="1914" y="22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022" cy="3475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3953" y="0"/>
            <a:ext cx="4033022" cy="347505"/>
          </a:xfrm>
          <a:prstGeom prst="rect">
            <a:avLst/>
          </a:prstGeom>
        </p:spPr>
        <p:txBody>
          <a:bodyPr vert="horz" lIns="91440" tIns="45720" rIns="91440" bIns="45720" rtlCol="0"/>
          <a:lstStyle>
            <a:lvl1pPr algn="r">
              <a:defRPr sz="1200"/>
            </a:lvl1pPr>
          </a:lstStyle>
          <a:p>
            <a:fld id="{2577B3AA-84C4-4531-8E25-87BA5F078111}" type="datetimeFigureOut">
              <a:rPr lang="en-US" smtClean="0"/>
              <a:t>4/8/2025</a:t>
            </a:fld>
            <a:endParaRPr lang="en-US"/>
          </a:p>
        </p:txBody>
      </p:sp>
      <p:sp>
        <p:nvSpPr>
          <p:cNvPr id="4" name="Footer Placeholder 3"/>
          <p:cNvSpPr>
            <a:spLocks noGrp="1"/>
          </p:cNvSpPr>
          <p:nvPr>
            <p:ph type="ftr" sz="quarter" idx="2"/>
          </p:nvPr>
        </p:nvSpPr>
        <p:spPr>
          <a:xfrm>
            <a:off x="1" y="6606147"/>
            <a:ext cx="4033022" cy="3475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3953" y="6606147"/>
            <a:ext cx="4033022" cy="347505"/>
          </a:xfrm>
          <a:prstGeom prst="rect">
            <a:avLst/>
          </a:prstGeom>
        </p:spPr>
        <p:txBody>
          <a:bodyPr vert="horz" lIns="91440" tIns="45720" rIns="91440" bIns="45720" rtlCol="0" anchor="b"/>
          <a:lstStyle>
            <a:lvl1pPr algn="r">
              <a:defRPr sz="1200"/>
            </a:lvl1pPr>
          </a:lstStyle>
          <a:p>
            <a:fld id="{C4518D74-3D94-4DC0-92A5-C7FEAE81F791}" type="slidenum">
              <a:rPr lang="en-US" smtClean="0"/>
              <a:t>‹#›</a:t>
            </a:fld>
            <a:endParaRPr lang="en-US"/>
          </a:p>
        </p:txBody>
      </p:sp>
    </p:spTree>
    <p:extLst>
      <p:ext uri="{BB962C8B-B14F-4D97-AF65-F5344CB8AC3E}">
        <p14:creationId xmlns:p14="http://schemas.microsoft.com/office/powerpoint/2010/main" val="9383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5273004" y="0"/>
            <a:ext cx="4033943" cy="347742"/>
          </a:xfrm>
          <a:prstGeom prst="rect">
            <a:avLst/>
          </a:prstGeom>
        </p:spPr>
        <p:txBody>
          <a:bodyPr vert="horz" lIns="92930" tIns="46465" rIns="92930" bIns="46465" rtlCol="0"/>
          <a:lstStyle>
            <a:lvl1pPr algn="r">
              <a:defRPr sz="1200"/>
            </a:lvl1pPr>
          </a:lstStyle>
          <a:p>
            <a:fld id="{FED42C68-F954-4FC6-BF7B-81CD2A417674}" type="datetimeFigureOut">
              <a:rPr lang="en-US" smtClean="0"/>
              <a:t>4/8/2025</a:t>
            </a:fld>
            <a:endParaRPr lang="en-US"/>
          </a:p>
        </p:txBody>
      </p:sp>
      <p:sp>
        <p:nvSpPr>
          <p:cNvPr id="4" name="Slide Image Placeholder 3"/>
          <p:cNvSpPr>
            <a:spLocks noGrp="1" noRot="1" noChangeAspect="1"/>
          </p:cNvSpPr>
          <p:nvPr>
            <p:ph type="sldImg" idx="2"/>
          </p:nvPr>
        </p:nvSpPr>
        <p:spPr>
          <a:xfrm>
            <a:off x="2916238" y="522288"/>
            <a:ext cx="3476625" cy="26082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930911" y="3303549"/>
            <a:ext cx="7447279" cy="3129677"/>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05889"/>
            <a:ext cx="4033943" cy="347742"/>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05889"/>
            <a:ext cx="4033943" cy="347742"/>
          </a:xfrm>
          <a:prstGeom prst="rect">
            <a:avLst/>
          </a:prstGeom>
        </p:spPr>
        <p:txBody>
          <a:bodyPr vert="horz" lIns="92930" tIns="46465" rIns="92930" bIns="46465" rtlCol="0" anchor="b"/>
          <a:lstStyle>
            <a:lvl1pPr algn="r">
              <a:defRPr sz="1200"/>
            </a:lvl1pPr>
          </a:lstStyle>
          <a:p>
            <a:fld id="{A481CF86-50DA-44CF-BC5F-9DD5F57D3A9B}" type="slidenum">
              <a:rPr lang="en-US" smtClean="0"/>
              <a:t>‹#›</a:t>
            </a:fld>
            <a:endParaRPr lang="en-US"/>
          </a:p>
        </p:txBody>
      </p:sp>
    </p:spTree>
    <p:extLst>
      <p:ext uri="{BB962C8B-B14F-4D97-AF65-F5344CB8AC3E}">
        <p14:creationId xmlns:p14="http://schemas.microsoft.com/office/powerpoint/2010/main" val="225041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everyone to sign resident handbook</a:t>
            </a:r>
            <a:r>
              <a:rPr lang="en-US" baseline="0" dirty="0"/>
              <a:t> sheet and pass up or collect </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1</a:t>
            </a:fld>
            <a:endParaRPr lang="en-US"/>
          </a:p>
        </p:txBody>
      </p:sp>
    </p:spTree>
    <p:extLst>
      <p:ext uri="{BB962C8B-B14F-4D97-AF65-F5344CB8AC3E}">
        <p14:creationId xmlns:p14="http://schemas.microsoft.com/office/powerpoint/2010/main" val="2545476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Mention it is like the participant handbook. </a:t>
            </a:r>
            <a:r>
              <a:rPr lang="en-US" baseline="0" dirty="0"/>
              <a:t>First years lease must be at least 12months.	</a:t>
            </a:r>
          </a:p>
          <a:p>
            <a:pPr marL="171450" indent="-171450">
              <a:buFont typeface="Arial" panose="020B0604020202020204" pitchFamily="34" charset="0"/>
              <a:buChar char="•"/>
            </a:pPr>
            <a:r>
              <a:rPr lang="en-US" baseline="0" dirty="0"/>
              <a:t> deposit cannot be more the 1mo rent.	     </a:t>
            </a:r>
          </a:p>
          <a:p>
            <a:pPr marL="171450" indent="-171450">
              <a:buFont typeface="Arial" panose="020B0604020202020204" pitchFamily="34" charset="0"/>
              <a:buChar char="•"/>
            </a:pPr>
            <a:r>
              <a:rPr lang="en-US" baseline="0" dirty="0"/>
              <a:t>No “extra” deals to be made with LL</a:t>
            </a:r>
          </a:p>
          <a:p>
            <a:pPr marL="171450" indent="-171450">
              <a:buFont typeface="Arial" panose="020B0604020202020204" pitchFamily="34" charset="0"/>
              <a:buChar char="•"/>
            </a:pPr>
            <a:r>
              <a:rPr lang="en-US" baseline="0" dirty="0"/>
              <a:t>if the client is to pay more for their share of the rent they will receive 30 days notice (usually only changes if income is gained [if 0 income currently] or lost) otherwise it will change at next </a:t>
            </a:r>
            <a:r>
              <a:rPr lang="en-US" baseline="0" dirty="0" err="1"/>
              <a:t>recert</a:t>
            </a:r>
            <a:r>
              <a:rPr lang="en-US" baseline="0" dirty="0"/>
              <a:t>.      </a:t>
            </a:r>
          </a:p>
          <a:p>
            <a:pPr marL="171450" indent="-171450">
              <a:buFont typeface="Arial" panose="020B0604020202020204" pitchFamily="34" charset="0"/>
              <a:buChar char="•"/>
            </a:pPr>
            <a:r>
              <a:rPr lang="en-US" baseline="0" dirty="0"/>
              <a:t>The tenant will not be held responsible for criminal activity in the unit if they are a certified victim of abuse (such as stalking/ physical abuse) </a:t>
            </a:r>
          </a:p>
          <a:p>
            <a:pPr marL="171450" indent="-171450">
              <a:buFont typeface="Arial" panose="020B0604020202020204" pitchFamily="34" charset="0"/>
              <a:buChar char="•"/>
            </a:pPr>
            <a:r>
              <a:rPr lang="en-US" dirty="0"/>
              <a:t>Remind them of keeping appliances clean and maintaining</a:t>
            </a:r>
            <a:r>
              <a:rPr lang="en-US" baseline="0" dirty="0"/>
              <a:t> the unit. ***NEW SLIDE</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14</a:t>
            </a:fld>
            <a:endParaRPr lang="en-US"/>
          </a:p>
        </p:txBody>
      </p:sp>
    </p:spTree>
    <p:extLst>
      <p:ext uri="{BB962C8B-B14F-4D97-AF65-F5344CB8AC3E}">
        <p14:creationId xmlns:p14="http://schemas.microsoft.com/office/powerpoint/2010/main" val="221420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this slide move onto “are you a victim</a:t>
            </a:r>
            <a:r>
              <a:rPr lang="en-US" baseline="0" dirty="0"/>
              <a:t> of housing discrimination?” (mention they should read over it if the suspect they are to know the steps to take to file a claim).  	***MOVE TO LEFT SIDE***      point out brochures they may read at their convenience for helpful information </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15</a:t>
            </a:fld>
            <a:endParaRPr lang="en-US"/>
          </a:p>
        </p:txBody>
      </p:sp>
    </p:spTree>
    <p:extLst>
      <p:ext uri="{BB962C8B-B14F-4D97-AF65-F5344CB8AC3E}">
        <p14:creationId xmlns:p14="http://schemas.microsoft.com/office/powerpoint/2010/main" val="147966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OF NOT MAINTAINING THE UNIT </a:t>
            </a:r>
          </a:p>
          <a:p>
            <a:r>
              <a:rPr lang="en-US" baseline="0" dirty="0"/>
              <a:t>(actual CHA participant units)</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16</a:t>
            </a:fld>
            <a:endParaRPr lang="en-US"/>
          </a:p>
        </p:txBody>
      </p:sp>
    </p:spTree>
    <p:extLst>
      <p:ext uri="{BB962C8B-B14F-4D97-AF65-F5344CB8AC3E}">
        <p14:creationId xmlns:p14="http://schemas.microsoft.com/office/powerpoint/2010/main" val="2147993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HUD required handbook to</a:t>
            </a:r>
            <a:r>
              <a:rPr lang="en-US" baseline="0" dirty="0"/>
              <a:t> assist in finding a passable unit for HQS inspections.</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17</a:t>
            </a:fld>
            <a:endParaRPr lang="en-US"/>
          </a:p>
        </p:txBody>
      </p:sp>
    </p:spTree>
    <p:extLst>
      <p:ext uri="{BB962C8B-B14F-4D97-AF65-F5344CB8AC3E}">
        <p14:creationId xmlns:p14="http://schemas.microsoft.com/office/powerpoint/2010/main" val="2278875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19</a:t>
            </a:fld>
            <a:endParaRPr lang="en-US"/>
          </a:p>
        </p:txBody>
      </p:sp>
    </p:spTree>
    <p:extLst>
      <p:ext uri="{BB962C8B-B14F-4D97-AF65-F5344CB8AC3E}">
        <p14:creationId xmlns:p14="http://schemas.microsoft.com/office/powerpoint/2010/main" val="4075960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Briefly go over “progress report,” “request for tenancy approval” (mention it is just a sample &amp; also found in landlord packet)</a:t>
            </a:r>
          </a:p>
          <a:p>
            <a:pPr marL="171450" indent="-171450">
              <a:buFont typeface="Arial" panose="020B0604020202020204" pitchFamily="34" charset="0"/>
              <a:buChar char="•"/>
            </a:pPr>
            <a:r>
              <a:rPr lang="en-US" baseline="0" dirty="0"/>
              <a:t>Explain EIV form was signed during initial appointment which means it is a system that contains household member income &amp; employment information reported to HUD. Basically if you begin working, it will show up. Which is why 10day reporting is important. Specialist will look at annually. </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20</a:t>
            </a:fld>
            <a:endParaRPr lang="en-US"/>
          </a:p>
        </p:txBody>
      </p:sp>
    </p:spTree>
    <p:extLst>
      <p:ext uri="{BB962C8B-B14F-4D97-AF65-F5344CB8AC3E}">
        <p14:creationId xmlns:p14="http://schemas.microsoft.com/office/powerpoint/2010/main" val="3455865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r>
              <a:rPr lang="en-US" baseline="0" dirty="0"/>
              <a:t> that if they do choose to live outside of </a:t>
            </a:r>
            <a:r>
              <a:rPr lang="en-US" baseline="0" dirty="0" err="1"/>
              <a:t>boone</a:t>
            </a:r>
            <a:r>
              <a:rPr lang="en-US" baseline="0" dirty="0"/>
              <a:t> county, they will have to transfer or “port” to another housing agency. Hold up “surrounding areas” info sheet, “where you may live” sheet and name off a few towns, resources page- varies agencies in the area, and “things you should know” sheet (to read over on how not to commit fraud, </a:t>
            </a:r>
            <a:r>
              <a:rPr lang="en-US" baseline="0" dirty="0" err="1"/>
              <a:t>hud</a:t>
            </a:r>
            <a:r>
              <a:rPr lang="en-US" baseline="0" dirty="0"/>
              <a:t> mandated form)  </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21</a:t>
            </a:fld>
            <a:endParaRPr lang="en-US"/>
          </a:p>
        </p:txBody>
      </p:sp>
    </p:spTree>
    <p:extLst>
      <p:ext uri="{BB962C8B-B14F-4D97-AF65-F5344CB8AC3E}">
        <p14:creationId xmlns:p14="http://schemas.microsoft.com/office/powerpoint/2010/main" val="187014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 to keep this sheet handy in case the landlord does not fulfill obligations to maintain the unit in a timely fashion.</a:t>
            </a:r>
            <a:r>
              <a:rPr lang="en-US" baseline="0" dirty="0"/>
              <a:t> If this does happen they MUST follow procedures.  	Put everything in writing 		Go to “payment standard” sheet</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23</a:t>
            </a:fld>
            <a:endParaRPr lang="en-US"/>
          </a:p>
        </p:txBody>
      </p:sp>
    </p:spTree>
    <p:extLst>
      <p:ext uri="{BB962C8B-B14F-4D97-AF65-F5344CB8AC3E}">
        <p14:creationId xmlns:p14="http://schemas.microsoft.com/office/powerpoint/2010/main" val="3850424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28</a:t>
            </a:fld>
            <a:endParaRPr lang="en-US"/>
          </a:p>
        </p:txBody>
      </p:sp>
    </p:spTree>
    <p:extLst>
      <p:ext uri="{BB962C8B-B14F-4D97-AF65-F5344CB8AC3E}">
        <p14:creationId xmlns:p14="http://schemas.microsoft.com/office/powerpoint/2010/main" val="220130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on </a:t>
            </a:r>
            <a:r>
              <a:rPr lang="en-US" dirty="0" err="1"/>
              <a:t>pg</a:t>
            </a:r>
            <a:r>
              <a:rPr lang="en-US" dirty="0"/>
              <a:t> 7</a:t>
            </a:r>
          </a:p>
        </p:txBody>
      </p:sp>
      <p:sp>
        <p:nvSpPr>
          <p:cNvPr id="4" name="Slide Number Placeholder 3"/>
          <p:cNvSpPr>
            <a:spLocks noGrp="1"/>
          </p:cNvSpPr>
          <p:nvPr>
            <p:ph type="sldNum" sz="quarter" idx="10"/>
          </p:nvPr>
        </p:nvSpPr>
        <p:spPr/>
        <p:txBody>
          <a:bodyPr/>
          <a:lstStyle/>
          <a:p>
            <a:fld id="{A481CF86-50DA-44CF-BC5F-9DD5F57D3A9B}" type="slidenum">
              <a:rPr lang="en-US" smtClean="0"/>
              <a:t>2</a:t>
            </a:fld>
            <a:endParaRPr lang="en-US"/>
          </a:p>
        </p:txBody>
      </p:sp>
    </p:spTree>
    <p:extLst>
      <p:ext uri="{BB962C8B-B14F-4D97-AF65-F5344CB8AC3E}">
        <p14:creationId xmlns:p14="http://schemas.microsoft.com/office/powerpoint/2010/main" val="2923436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5</a:t>
            </a:fld>
            <a:endParaRPr lang="en-US"/>
          </a:p>
        </p:txBody>
      </p:sp>
    </p:spTree>
    <p:extLst>
      <p:ext uri="{BB962C8B-B14F-4D97-AF65-F5344CB8AC3E}">
        <p14:creationId xmlns:p14="http://schemas.microsoft.com/office/powerpoint/2010/main" val="590596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person may transfer or “port” their voucher</a:t>
            </a:r>
            <a:r>
              <a:rPr lang="en-US" baseline="0" dirty="0"/>
              <a:t> </a:t>
            </a:r>
            <a:r>
              <a:rPr lang="en-US" dirty="0"/>
              <a:t>anywhere in the United States as long as there is HA managing</a:t>
            </a:r>
            <a:r>
              <a:rPr lang="en-US" baseline="0" dirty="0"/>
              <a:t> an S8 program. </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6</a:t>
            </a:fld>
            <a:endParaRPr lang="en-US"/>
          </a:p>
        </p:txBody>
      </p:sp>
    </p:spTree>
    <p:extLst>
      <p:ext uri="{BB962C8B-B14F-4D97-AF65-F5344CB8AC3E}">
        <p14:creationId xmlns:p14="http://schemas.microsoft.com/office/powerpoint/2010/main" val="356329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Pg</a:t>
            </a:r>
            <a:r>
              <a:rPr lang="en-US" dirty="0"/>
              <a:t> 10. Point out the “voucher size” on their voucher is their bedroom size. If two siblings of same sex, needs 18yr age gap to have their own bedroom.</a:t>
            </a:r>
          </a:p>
        </p:txBody>
      </p:sp>
      <p:sp>
        <p:nvSpPr>
          <p:cNvPr id="4" name="Slide Number Placeholder 3"/>
          <p:cNvSpPr>
            <a:spLocks noGrp="1"/>
          </p:cNvSpPr>
          <p:nvPr>
            <p:ph type="sldNum" sz="quarter" idx="10"/>
          </p:nvPr>
        </p:nvSpPr>
        <p:spPr/>
        <p:txBody>
          <a:bodyPr/>
          <a:lstStyle/>
          <a:p>
            <a:fld id="{A481CF86-50DA-44CF-BC5F-9DD5F57D3A9B}" type="slidenum">
              <a:rPr lang="en-US" smtClean="0"/>
              <a:t>7</a:t>
            </a:fld>
            <a:endParaRPr lang="en-US"/>
          </a:p>
        </p:txBody>
      </p:sp>
    </p:spTree>
    <p:extLst>
      <p:ext uri="{BB962C8B-B14F-4D97-AF65-F5344CB8AC3E}">
        <p14:creationId xmlns:p14="http://schemas.microsoft.com/office/powerpoint/2010/main" val="345199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8</a:t>
            </a:fld>
            <a:endParaRPr lang="en-US"/>
          </a:p>
        </p:txBody>
      </p:sp>
    </p:spTree>
    <p:extLst>
      <p:ext uri="{BB962C8B-B14F-4D97-AF65-F5344CB8AC3E}">
        <p14:creationId xmlns:p14="http://schemas.microsoft.com/office/powerpoint/2010/main" val="1727643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Pg</a:t>
            </a:r>
            <a:r>
              <a:rPr lang="en-US" dirty="0"/>
              <a:t> 14. mention biggest</a:t>
            </a:r>
            <a:r>
              <a:rPr lang="en-US" baseline="0" dirty="0"/>
              <a:t> reasons for terminations: UT shutoff, mailing address, unauthorized guests, violating crime free, reporting income changes , not attending appointments, unreported marriage </a:t>
            </a:r>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9</a:t>
            </a:fld>
            <a:endParaRPr lang="en-US"/>
          </a:p>
        </p:txBody>
      </p:sp>
    </p:spTree>
    <p:extLst>
      <p:ext uri="{BB962C8B-B14F-4D97-AF65-F5344CB8AC3E}">
        <p14:creationId xmlns:p14="http://schemas.microsoft.com/office/powerpoint/2010/main" val="1637281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a:t>
            </a:r>
            <a:r>
              <a:rPr lang="en-US" baseline="0" dirty="0"/>
              <a:t> of steps</a:t>
            </a:r>
          </a:p>
          <a:p>
            <a:r>
              <a:rPr lang="en-US" dirty="0"/>
              <a:t>Point out landlord packet- only 1 issued at a time and if replacement needed, they will need to ask their </a:t>
            </a:r>
            <a:r>
              <a:rPr lang="en-US" dirty="0" err="1"/>
              <a:t>casemanager</a:t>
            </a:r>
            <a:r>
              <a:rPr lang="en-US" dirty="0"/>
              <a:t> . Explain affordable &amp;</a:t>
            </a:r>
            <a:r>
              <a:rPr lang="en-US" baseline="0" dirty="0"/>
              <a:t> reasonable </a:t>
            </a:r>
            <a:endParaRPr lang="en-US" dirty="0"/>
          </a:p>
          <a:p>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12</a:t>
            </a:fld>
            <a:endParaRPr lang="en-US"/>
          </a:p>
        </p:txBody>
      </p:sp>
    </p:spTree>
    <p:extLst>
      <p:ext uri="{BB962C8B-B14F-4D97-AF65-F5344CB8AC3E}">
        <p14:creationId xmlns:p14="http://schemas.microsoft.com/office/powerpoint/2010/main" val="411441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1CF86-50DA-44CF-BC5F-9DD5F57D3A9B}" type="slidenum">
              <a:rPr lang="en-US" smtClean="0"/>
              <a:t>13</a:t>
            </a:fld>
            <a:endParaRPr lang="en-US"/>
          </a:p>
        </p:txBody>
      </p:sp>
    </p:spTree>
    <p:extLst>
      <p:ext uri="{BB962C8B-B14F-4D97-AF65-F5344CB8AC3E}">
        <p14:creationId xmlns:p14="http://schemas.microsoft.com/office/powerpoint/2010/main" val="286152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pPr eaLnBrk="1" latinLnBrk="0" hangingPunct="1"/>
            <a:fld id="{E6F9B8CD-342D-4579-98EC-A8FD6B7370E1}" type="datetimeFigureOut">
              <a:rPr lang="en-US" smtClean="0"/>
              <a:pPr eaLnBrk="1" latinLnBrk="0" hangingPunct="1"/>
              <a:t>4/8/2025</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4/8/2025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4/8/2025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4/8/2025</a:t>
            </a:fld>
            <a:endParaRPr lang="en-US" dirty="0"/>
          </a:p>
        </p:txBody>
      </p:sp>
      <p:sp>
        <p:nvSpPr>
          <p:cNvPr id="17" name="Footer Placeholder 16"/>
          <p:cNvSpPr>
            <a:spLocks noGrp="1"/>
          </p:cNvSpPr>
          <p:nvPr>
            <p:ph type="ftr" sz="quarter" idx="11"/>
          </p:nvPr>
        </p:nvSpPr>
        <p:spPr/>
        <p:txBody>
          <a:bodyPr/>
          <a:lstStyle/>
          <a:p>
            <a:endParaRPr kumimoji="0" lang="en-US" dirty="0"/>
          </a:p>
        </p:txBody>
      </p:sp>
      <p:sp>
        <p:nvSpPr>
          <p:cNvPr id="29" name="Slide Number Placeholder 2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4/8/2025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4/8/2025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2BBB5E19-F10A-4C2F-BF6F-11C513378A2E}"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4/8/2025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4/8/2025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4/8/2025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4/8/2025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4/8/2025</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4/8/2025</a:t>
            </a:fld>
            <a:endParaRPr lang="en-US"/>
          </a:p>
        </p:txBody>
      </p:sp>
      <p:sp>
        <p:nvSpPr>
          <p:cNvPr id="9" name="Slide Number Placeholder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4/8/2025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4/8/2025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4/8/2025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eaLnBrk="1" latinLnBrk="0" hangingPunct="1"/>
            <a:fld id="{E6F9B8CD-342D-4579-98EC-A8FD6B7370E1}" type="datetimeFigureOut">
              <a:rPr lang="en-US" smtClean="0"/>
              <a:pPr eaLnBrk="1" latinLnBrk="0" hangingPunct="1"/>
              <a:t>4/8/2025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4/8/2025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4/8/2025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4/8/2025</a:t>
            </a:fld>
            <a:endParaRPr lang="en-US"/>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4/8/2025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4/8/2025</a:t>
            </a:fld>
            <a:endParaRPr lang="en-US" dirty="0"/>
          </a:p>
        </p:txBody>
      </p:sp>
      <p:sp>
        <p:nvSpPr>
          <p:cNvPr id="22" name="Slide Number Placeholder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4/8/2025</a:t>
            </a:fld>
            <a:endParaRPr lang="en-US"/>
          </a:p>
        </p:txBody>
      </p:sp>
      <p:sp>
        <p:nvSpPr>
          <p:cNvPr id="18" name="Slide Number Placeholder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4/8/2025</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lgn="r" eaLnBrk="1" latinLnBrk="0" hangingPunct="1"/>
            <a:fld id="{E6F9B8CD-342D-4579-98EC-A8FD6B7370E1}" type="datetimeFigureOut">
              <a:rPr lang="en-US" smtClean="0"/>
              <a:pPr algn="r" eaLnBrk="1" latinLnBrk="0" hangingPunct="1"/>
              <a:t>4/8/2025</a:t>
            </a:fld>
            <a:endParaRPr lang="en-US" dirty="0">
              <a:solidFill>
                <a:schemeClr val="tx2"/>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l" eaLnBrk="1" latinLnBrk="0" hangingPunct="1"/>
            <a:endParaRPr kumimoji="0" lang="en-US" dirty="0">
              <a:solidFill>
                <a:schemeClr val="tx2"/>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31.jpe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1128" y="914400"/>
            <a:ext cx="6705600" cy="2808762"/>
          </a:xfrm>
        </p:spPr>
        <p:txBody>
          <a:bodyPr>
            <a:normAutofit fontScale="90000"/>
          </a:bodyPr>
          <a:lstStyle/>
          <a:p>
            <a:pPr algn="ctr"/>
            <a:r>
              <a:rPr lang="en-US" sz="4400" dirty="0">
                <a:effectLst>
                  <a:outerShdw blurRad="38100" dist="38100" dir="2700000" algn="tl">
                    <a:srgbClr val="000000">
                      <a:alpha val="43137"/>
                    </a:srgbClr>
                  </a:outerShdw>
                </a:effectLst>
              </a:rPr>
              <a:t>Columbia Housing Authority </a:t>
            </a:r>
            <a:br>
              <a:rPr lang="en-US" dirty="0"/>
            </a:br>
            <a:br>
              <a:rPr lang="en-US" dirty="0"/>
            </a:br>
            <a:r>
              <a:rPr lang="en-US" dirty="0">
                <a:effectLst>
                  <a:outerShdw blurRad="38100" dist="38100" dir="2700000" algn="tl">
                    <a:srgbClr val="000000">
                      <a:alpha val="43137"/>
                    </a:srgbClr>
                  </a:outerShdw>
                </a:effectLst>
              </a:rPr>
              <a:t>Housing Choice Voucher Program</a:t>
            </a:r>
            <a:r>
              <a:rPr lang="en-US" dirty="0"/>
              <a:t> </a:t>
            </a:r>
            <a:br>
              <a:rPr lang="en-US" dirty="0"/>
            </a:br>
            <a:endParaRPr lang="en-US" dirty="0"/>
          </a:p>
        </p:txBody>
      </p:sp>
      <p:sp>
        <p:nvSpPr>
          <p:cNvPr id="3" name="Subtitle 2"/>
          <p:cNvSpPr>
            <a:spLocks noGrp="1"/>
          </p:cNvSpPr>
          <p:nvPr>
            <p:ph type="subTitle" idx="1"/>
          </p:nvPr>
        </p:nvSpPr>
        <p:spPr>
          <a:xfrm>
            <a:off x="2898928" y="3505200"/>
            <a:ext cx="3810000" cy="2590800"/>
          </a:xfrm>
        </p:spPr>
        <p:txBody>
          <a:bodyPr>
            <a:normAutofit/>
          </a:bodyPr>
          <a:lstStyle/>
          <a:p>
            <a:pPr algn="ctr"/>
            <a:r>
              <a:rPr lang="en-US" sz="2400" dirty="0">
                <a:effectLst>
                  <a:outerShdw blurRad="38100" dist="38100" dir="2700000" algn="tl">
                    <a:srgbClr val="000000">
                      <a:alpha val="43137"/>
                    </a:srgbClr>
                  </a:outerShdw>
                </a:effectLst>
              </a:rPr>
              <a:t>New Resident Briefing</a:t>
            </a:r>
          </a:p>
          <a:p>
            <a:pPr algn="ctr"/>
            <a:endParaRPr lang="en-US" sz="2400" dirty="0">
              <a:effectLst>
                <a:outerShdw blurRad="38100" dist="38100" dir="2700000" algn="tl">
                  <a:srgbClr val="000000">
                    <a:alpha val="43137"/>
                  </a:srgbClr>
                </a:outerShdw>
              </a:effectLst>
            </a:endParaRPr>
          </a:p>
          <a:p>
            <a:pPr algn="ctr"/>
            <a:r>
              <a:rPr lang="en-US" sz="2400" dirty="0">
                <a:solidFill>
                  <a:srgbClr val="FE8637"/>
                </a:solidFill>
                <a:effectLst>
                  <a:outerShdw blurRad="38100" dist="38100" dir="2700000" algn="tl">
                    <a:srgbClr val="000000">
                      <a:alpha val="43137"/>
                    </a:srgbClr>
                  </a:outerShdw>
                </a:effectLst>
              </a:rPr>
              <a:t> Please Sign In and Sign and Date Handbook Table of Contents Sheet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2282825" cy="235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1753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CA7C-CAD6-4148-8225-3FE0557E8BAB}"/>
              </a:ext>
            </a:extLst>
          </p:cNvPr>
          <p:cNvSpPr>
            <a:spLocks noGrp="1"/>
          </p:cNvSpPr>
          <p:nvPr>
            <p:ph type="title"/>
          </p:nvPr>
        </p:nvSpPr>
        <p:spPr>
          <a:xfrm>
            <a:off x="838200" y="457200"/>
            <a:ext cx="7467600" cy="808038"/>
          </a:xfrm>
        </p:spPr>
        <p:txBody>
          <a:bodyPr>
            <a:normAutofit/>
          </a:bodyPr>
          <a:lstStyle/>
          <a:p>
            <a:pPr algn="ctr"/>
            <a:r>
              <a:rPr lang="en-US" sz="3800" b="1" dirty="0">
                <a:solidFill>
                  <a:schemeClr val="tx1"/>
                </a:solidFill>
                <a:effectLst>
                  <a:outerShdw blurRad="38100" dist="38100" dir="2700000" algn="tl">
                    <a:srgbClr val="000000">
                      <a:alpha val="43137"/>
                    </a:srgbClr>
                  </a:outerShdw>
                </a:effectLst>
              </a:rPr>
              <a:t>Informal/ Formal Hearings</a:t>
            </a:r>
          </a:p>
        </p:txBody>
      </p:sp>
      <p:sp>
        <p:nvSpPr>
          <p:cNvPr id="3" name="Content Placeholder 2">
            <a:extLst>
              <a:ext uri="{FF2B5EF4-FFF2-40B4-BE49-F238E27FC236}">
                <a16:creationId xmlns:a16="http://schemas.microsoft.com/office/drawing/2014/main" id="{047A2F2D-E6C3-4FF6-9C7B-F1ED9985AAF6}"/>
              </a:ext>
            </a:extLst>
          </p:cNvPr>
          <p:cNvSpPr>
            <a:spLocks noGrp="1"/>
          </p:cNvSpPr>
          <p:nvPr>
            <p:ph sz="quarter" idx="1"/>
          </p:nvPr>
        </p:nvSpPr>
        <p:spPr>
          <a:xfrm>
            <a:off x="609600" y="1600200"/>
            <a:ext cx="3657600" cy="4572000"/>
          </a:xfrm>
        </p:spPr>
        <p:txBody>
          <a:bodyPr>
            <a:normAutofit lnSpcReduction="10000"/>
          </a:bodyPr>
          <a:lstStyle/>
          <a:p>
            <a:r>
              <a:rPr lang="en-US" dirty="0"/>
              <a:t>Reasons to File:</a:t>
            </a:r>
          </a:p>
          <a:p>
            <a:pPr lvl="1"/>
            <a:r>
              <a:rPr lang="en-US" dirty="0"/>
              <a:t>Determination for Annual/Adjusted Income</a:t>
            </a:r>
          </a:p>
          <a:p>
            <a:pPr lvl="1"/>
            <a:r>
              <a:rPr lang="en-US" dirty="0"/>
              <a:t>Determination of Utility Allowance </a:t>
            </a:r>
          </a:p>
          <a:p>
            <a:pPr lvl="1"/>
            <a:r>
              <a:rPr lang="en-US" dirty="0"/>
              <a:t>Determination of Unit Size or Over-Housing</a:t>
            </a:r>
          </a:p>
          <a:p>
            <a:pPr lvl="1"/>
            <a:r>
              <a:rPr lang="en-US" dirty="0"/>
              <a:t>Termination of Program Assistance</a:t>
            </a:r>
          </a:p>
          <a:p>
            <a:pPr lvl="1"/>
            <a:r>
              <a:rPr lang="en-US" dirty="0"/>
              <a:t>Termination of Family Self Sufficiency Contract</a:t>
            </a:r>
          </a:p>
        </p:txBody>
      </p:sp>
      <p:sp>
        <p:nvSpPr>
          <p:cNvPr id="4" name="Content Placeholder 3">
            <a:extLst>
              <a:ext uri="{FF2B5EF4-FFF2-40B4-BE49-F238E27FC236}">
                <a16:creationId xmlns:a16="http://schemas.microsoft.com/office/drawing/2014/main" id="{9C9D5A06-0346-4485-B02D-A46C8321BDC6}"/>
              </a:ext>
            </a:extLst>
          </p:cNvPr>
          <p:cNvSpPr>
            <a:spLocks noGrp="1"/>
          </p:cNvSpPr>
          <p:nvPr>
            <p:ph sz="quarter" idx="2"/>
          </p:nvPr>
        </p:nvSpPr>
        <p:spPr/>
        <p:txBody>
          <a:bodyPr>
            <a:normAutofit lnSpcReduction="10000"/>
          </a:bodyPr>
          <a:lstStyle/>
          <a:p>
            <a:r>
              <a:rPr lang="en-US" dirty="0"/>
              <a:t>Scheduling:</a:t>
            </a:r>
          </a:p>
          <a:p>
            <a:pPr lvl="1"/>
            <a:r>
              <a:rPr lang="en-US" dirty="0"/>
              <a:t>10 Days from Decision of CHA (letter)</a:t>
            </a:r>
          </a:p>
          <a:p>
            <a:pPr lvl="1"/>
            <a:r>
              <a:rPr lang="en-US" dirty="0"/>
              <a:t>In Writing at Admin</a:t>
            </a:r>
          </a:p>
          <a:p>
            <a:pPr lvl="1"/>
            <a:r>
              <a:rPr lang="en-US" dirty="0"/>
              <a:t>CHA will Schedule Hearing with Director </a:t>
            </a:r>
          </a:p>
          <a:p>
            <a:endParaRPr lang="en-US" dirty="0"/>
          </a:p>
          <a:p>
            <a:r>
              <a:rPr lang="en-US" dirty="0"/>
              <a:t>Formal Hearing:</a:t>
            </a:r>
          </a:p>
          <a:p>
            <a:pPr lvl="1"/>
            <a:r>
              <a:rPr lang="en-US" dirty="0"/>
              <a:t>Same Process</a:t>
            </a:r>
          </a:p>
          <a:p>
            <a:pPr lvl="1"/>
            <a:r>
              <a:rPr lang="en-US" dirty="0"/>
              <a:t>Hearing w/ Board</a:t>
            </a:r>
          </a:p>
          <a:p>
            <a:pPr marL="365760" lvl="1" indent="0">
              <a:buNone/>
            </a:pPr>
            <a:endParaRPr lang="en-US" dirty="0"/>
          </a:p>
        </p:txBody>
      </p:sp>
    </p:spTree>
    <p:extLst>
      <p:ext uri="{BB962C8B-B14F-4D97-AF65-F5344CB8AC3E}">
        <p14:creationId xmlns:p14="http://schemas.microsoft.com/office/powerpoint/2010/main" val="8015753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fade">
                                      <p:cBhvr>
                                        <p:cTn id="62" dur="500"/>
                                        <p:tgtEl>
                                          <p:spTgt spid="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Effect transition="in" filter="fade">
                                      <p:cBhvr>
                                        <p:cTn id="67" dur="500"/>
                                        <p:tgtEl>
                                          <p:spTgt spid="4">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F5D4-AD47-43EC-8E61-51E3DB213AFC}"/>
              </a:ext>
            </a:extLst>
          </p:cNvPr>
          <p:cNvSpPr>
            <a:spLocks noGrp="1"/>
          </p:cNvSpPr>
          <p:nvPr>
            <p:ph type="title"/>
          </p:nvPr>
        </p:nvSpPr>
        <p:spPr>
          <a:xfrm>
            <a:off x="914400" y="609600"/>
            <a:ext cx="7315200" cy="1143000"/>
          </a:xfrm>
        </p:spPr>
        <p:txBody>
          <a:bodyPr>
            <a:noAutofit/>
          </a:bodyPr>
          <a:lstStyle/>
          <a:p>
            <a:pPr algn="ctr"/>
            <a:r>
              <a:rPr lang="en-US" sz="3800" b="1" dirty="0">
                <a:solidFill>
                  <a:schemeClr val="tx1"/>
                </a:solidFill>
                <a:effectLst>
                  <a:outerShdw blurRad="38100" dist="38100" dir="2700000" algn="tl">
                    <a:srgbClr val="000000">
                      <a:alpha val="43137"/>
                    </a:srgbClr>
                  </a:outerShdw>
                </a:effectLst>
              </a:rPr>
              <a:t>Change of Income or Family Members</a:t>
            </a:r>
          </a:p>
        </p:txBody>
      </p:sp>
      <p:sp>
        <p:nvSpPr>
          <p:cNvPr id="3" name="Content Placeholder 2">
            <a:extLst>
              <a:ext uri="{FF2B5EF4-FFF2-40B4-BE49-F238E27FC236}">
                <a16:creationId xmlns:a16="http://schemas.microsoft.com/office/drawing/2014/main" id="{EDAF4F18-83D0-4115-861C-ADD61207FF8E}"/>
              </a:ext>
            </a:extLst>
          </p:cNvPr>
          <p:cNvSpPr>
            <a:spLocks noGrp="1"/>
          </p:cNvSpPr>
          <p:nvPr>
            <p:ph sz="quarter" idx="1"/>
          </p:nvPr>
        </p:nvSpPr>
        <p:spPr>
          <a:xfrm>
            <a:off x="990600" y="1981200"/>
            <a:ext cx="5715000" cy="4572000"/>
          </a:xfrm>
        </p:spPr>
        <p:txBody>
          <a:bodyPr>
            <a:normAutofit/>
          </a:bodyPr>
          <a:lstStyle/>
          <a:p>
            <a:r>
              <a:rPr lang="en-US" dirty="0"/>
              <a:t>Participant must report:</a:t>
            </a:r>
          </a:p>
          <a:p>
            <a:pPr lvl="1"/>
            <a:r>
              <a:rPr lang="en-US" sz="2400" dirty="0"/>
              <a:t>Increase or Decrease in Household Income or Source</a:t>
            </a:r>
          </a:p>
          <a:p>
            <a:pPr lvl="1"/>
            <a:r>
              <a:rPr lang="en-US" sz="2400" dirty="0"/>
              <a:t>Change in Family/Household Members</a:t>
            </a:r>
            <a:endParaRPr lang="en-US" dirty="0"/>
          </a:p>
          <a:p>
            <a:r>
              <a:rPr lang="en-US" dirty="0"/>
              <a:t>Submit within 10 Day</a:t>
            </a:r>
          </a:p>
          <a:p>
            <a:r>
              <a:rPr lang="en-US" dirty="0"/>
              <a:t>…IN WRITING!</a:t>
            </a:r>
          </a:p>
        </p:txBody>
      </p:sp>
    </p:spTree>
    <p:extLst>
      <p:ext uri="{BB962C8B-B14F-4D97-AF65-F5344CB8AC3E}">
        <p14:creationId xmlns:p14="http://schemas.microsoft.com/office/powerpoint/2010/main" val="25363621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3500" y="471139"/>
            <a:ext cx="5943600" cy="503238"/>
          </a:xfrm>
        </p:spPr>
        <p:txBody>
          <a:bodyPr>
            <a:noAutofit/>
          </a:bodyPr>
          <a:lstStyle/>
          <a:p>
            <a:pPr algn="ctr"/>
            <a:r>
              <a:rPr lang="en-US" sz="3800" b="1" dirty="0">
                <a:solidFill>
                  <a:schemeClr val="tx1"/>
                </a:solidFill>
                <a:effectLst>
                  <a:outerShdw blurRad="38100" dist="38100" dir="2700000" algn="tl">
                    <a:srgbClr val="000000">
                      <a:alpha val="43137"/>
                    </a:srgbClr>
                  </a:outerShdw>
                </a:effectLst>
              </a:rPr>
              <a:t>Easy Leasing Steps</a:t>
            </a:r>
          </a:p>
        </p:txBody>
      </p:sp>
      <p:sp>
        <p:nvSpPr>
          <p:cNvPr id="3" name="Content Placeholder 2"/>
          <p:cNvSpPr>
            <a:spLocks noGrp="1"/>
          </p:cNvSpPr>
          <p:nvPr>
            <p:ph sz="quarter" idx="1"/>
          </p:nvPr>
        </p:nvSpPr>
        <p:spPr>
          <a:xfrm>
            <a:off x="571500" y="1143000"/>
            <a:ext cx="7467600" cy="4648200"/>
          </a:xfrm>
        </p:spPr>
        <p:txBody>
          <a:bodyPr>
            <a:normAutofit fontScale="92500"/>
          </a:bodyPr>
          <a:lstStyle/>
          <a:p>
            <a:pPr marL="457200" indent="-457200">
              <a:buFont typeface="+mj-lt"/>
              <a:buAutoNum type="arabicPeriod"/>
            </a:pPr>
            <a:r>
              <a:rPr lang="en-US" dirty="0"/>
              <a:t>Find Suitable Unit (within 60 days)</a:t>
            </a:r>
          </a:p>
          <a:p>
            <a:pPr lvl="1"/>
            <a:r>
              <a:rPr lang="en-US" dirty="0"/>
              <a:t>Schedule a Showing/Inspect/ Drive by Day, Night and Weekend</a:t>
            </a:r>
          </a:p>
          <a:p>
            <a:pPr lvl="1"/>
            <a:r>
              <a:rPr lang="en-US" dirty="0"/>
              <a:t>Look up Neighborhood on Columbia Police Dept Website for Activity </a:t>
            </a:r>
          </a:p>
          <a:p>
            <a:pPr marL="457200" indent="-457200">
              <a:buFont typeface="+mj-lt"/>
              <a:buAutoNum type="arabicPeriod"/>
            </a:pPr>
            <a:r>
              <a:rPr lang="en-US" dirty="0"/>
              <a:t>Request Owner/Manager to fill out Landlord Packet</a:t>
            </a:r>
          </a:p>
          <a:p>
            <a:pPr marL="457200" indent="-457200">
              <a:buFont typeface="+mj-lt"/>
              <a:buAutoNum type="arabicPeriod"/>
            </a:pPr>
            <a:r>
              <a:rPr lang="en-US" dirty="0"/>
              <a:t>Landlord returns the Completed Packet </a:t>
            </a:r>
          </a:p>
          <a:p>
            <a:pPr marL="457200" indent="-457200">
              <a:buFont typeface="+mj-lt"/>
              <a:buAutoNum type="arabicPeriod"/>
            </a:pPr>
            <a:r>
              <a:rPr lang="en-US" dirty="0"/>
              <a:t>HCV Specialist Reviews &amp; Approves Proposed Rent</a:t>
            </a:r>
          </a:p>
          <a:p>
            <a:pPr marL="457200" indent="-457200">
              <a:buFont typeface="+mj-lt"/>
              <a:buAutoNum type="arabicPeriod"/>
            </a:pPr>
            <a:r>
              <a:rPr lang="en-US" dirty="0"/>
              <a:t>Unit Passes Inspection</a:t>
            </a:r>
          </a:p>
          <a:p>
            <a:pPr marL="457200" indent="-457200">
              <a:buFont typeface="+mj-lt"/>
              <a:buAutoNum type="arabicPeriod"/>
            </a:pPr>
            <a:r>
              <a:rPr lang="en-US" dirty="0"/>
              <a:t>Verification of Utilities given within 10 days</a:t>
            </a:r>
          </a:p>
          <a:p>
            <a:pPr marL="457200" indent="-457200">
              <a:buFont typeface="+mj-lt"/>
              <a:buAutoNum type="arabicPeriod"/>
            </a:pPr>
            <a:r>
              <a:rPr lang="en-US" dirty="0"/>
              <a:t>Housing Assistance Contract  &amp; Lease is signed &amp; returned to CHA</a:t>
            </a:r>
          </a:p>
          <a:p>
            <a:pPr marL="822960" lvl="1" indent="-457200">
              <a:buFont typeface="+mj-lt"/>
              <a:buAutoNum type="arabicPeriod"/>
            </a:pPr>
            <a:endParaRPr lang="en-US" dirty="0"/>
          </a:p>
        </p:txBody>
      </p:sp>
      <p:sp>
        <p:nvSpPr>
          <p:cNvPr id="4" name="Rectangle 3"/>
          <p:cNvSpPr/>
          <p:nvPr/>
        </p:nvSpPr>
        <p:spPr>
          <a:xfrm>
            <a:off x="1943100" y="5791200"/>
            <a:ext cx="4724400" cy="584775"/>
          </a:xfrm>
          <a:prstGeom prst="rect">
            <a:avLst/>
          </a:prstGeom>
        </p:spPr>
        <p:txBody>
          <a:bodyPr wrap="square">
            <a:spAutoFit/>
          </a:bodyPr>
          <a:lstStyle/>
          <a:p>
            <a:r>
              <a:rPr lang="en-US" sz="3200" dirty="0">
                <a:solidFill>
                  <a:srgbClr val="FE8637"/>
                </a:solidFill>
              </a:rPr>
              <a:t>You May Now Move In!</a:t>
            </a:r>
          </a:p>
        </p:txBody>
      </p:sp>
    </p:spTree>
    <p:extLst>
      <p:ext uri="{BB962C8B-B14F-4D97-AF65-F5344CB8AC3E}">
        <p14:creationId xmlns:p14="http://schemas.microsoft.com/office/powerpoint/2010/main" val="1467540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815590" y="3173361"/>
            <a:ext cx="6309360" cy="457200"/>
          </a:xfrm>
        </p:spPr>
        <p:txBody>
          <a:bodyPr>
            <a:noAutofit/>
          </a:bodyPr>
          <a:lstStyle/>
          <a:p>
            <a:r>
              <a:rPr lang="en-US" sz="3800" dirty="0">
                <a:solidFill>
                  <a:schemeClr val="tx1"/>
                </a:solidFill>
                <a:effectLst>
                  <a:outerShdw blurRad="38100" dist="38100" dir="2700000" algn="tl">
                    <a:srgbClr val="000000">
                      <a:alpha val="43137"/>
                    </a:srgbClr>
                  </a:outerShdw>
                </a:effectLst>
              </a:rPr>
              <a:t>Crime Free Addendum</a:t>
            </a:r>
          </a:p>
        </p:txBody>
      </p:sp>
      <p:sp>
        <p:nvSpPr>
          <p:cNvPr id="3" name="Text Placeholder 2"/>
          <p:cNvSpPr>
            <a:spLocks noGrp="1"/>
          </p:cNvSpPr>
          <p:nvPr>
            <p:ph type="body" idx="2"/>
          </p:nvPr>
        </p:nvSpPr>
        <p:spPr>
          <a:xfrm>
            <a:off x="6400800" y="1978272"/>
            <a:ext cx="2209800" cy="2919743"/>
          </a:xfrm>
        </p:spPr>
        <p:txBody>
          <a:bodyPr>
            <a:normAutofit/>
          </a:bodyPr>
          <a:lstStyle/>
          <a:p>
            <a:pPr algn="ctr"/>
            <a:r>
              <a:rPr lang="en-US" sz="2400" dirty="0"/>
              <a:t>Violation of the lease addendum for crime free housing will result in </a:t>
            </a:r>
            <a:endParaRPr lang="en-US" sz="2400" b="1" dirty="0"/>
          </a:p>
          <a:p>
            <a:pPr algn="ctr"/>
            <a:r>
              <a:rPr lang="en-US" sz="2400" b="1" u="sng" dirty="0">
                <a:effectLst>
                  <a:outerShdw blurRad="38100" dist="38100" dir="2700000" algn="tl">
                    <a:srgbClr val="000000">
                      <a:alpha val="43137"/>
                    </a:srgbClr>
                  </a:outerShdw>
                </a:effectLst>
              </a:rPr>
              <a:t>Termination</a:t>
            </a:r>
            <a:r>
              <a:rPr lang="en-US" sz="2000" u="sng" dirty="0">
                <a:effectLst>
                  <a:outerShdw blurRad="38100" dist="38100" dir="2700000" algn="tl">
                    <a:srgbClr val="000000">
                      <a:alpha val="43137"/>
                    </a:srgbClr>
                  </a:outerShdw>
                </a:effectLst>
              </a:rPr>
              <a:t>  </a:t>
            </a:r>
          </a:p>
        </p:txBody>
      </p:sp>
      <p:sp>
        <p:nvSpPr>
          <p:cNvPr id="4" name="Content Placeholder 3"/>
          <p:cNvSpPr>
            <a:spLocks noGrp="1"/>
          </p:cNvSpPr>
          <p:nvPr>
            <p:ph sz="quarter" idx="1"/>
          </p:nvPr>
        </p:nvSpPr>
        <p:spPr>
          <a:xfrm>
            <a:off x="112702" y="530352"/>
            <a:ext cx="5638800" cy="6327648"/>
          </a:xfrm>
        </p:spPr>
        <p:txBody>
          <a:bodyPr>
            <a:normAutofit/>
          </a:bodyPr>
          <a:lstStyle/>
          <a:p>
            <a:pPr>
              <a:buFont typeface="Courier New" panose="02070309020205020404" pitchFamily="49" charset="0"/>
              <a:buChar char="o"/>
            </a:pPr>
            <a:r>
              <a:rPr lang="en-US" cap="all" dirty="0"/>
              <a:t>All</a:t>
            </a:r>
            <a:r>
              <a:rPr lang="en-US" dirty="0"/>
              <a:t> violent criminal activity</a:t>
            </a:r>
          </a:p>
          <a:p>
            <a:pPr>
              <a:buFont typeface="Courier New" panose="02070309020205020404" pitchFamily="49" charset="0"/>
              <a:buChar char="o"/>
            </a:pPr>
            <a:r>
              <a:rPr lang="en-US" cap="all" dirty="0"/>
              <a:t>All</a:t>
            </a:r>
            <a:r>
              <a:rPr lang="en-US" dirty="0"/>
              <a:t> drug related criminal activity</a:t>
            </a:r>
          </a:p>
          <a:p>
            <a:pPr>
              <a:buFont typeface="Courier New" panose="02070309020205020404" pitchFamily="49" charset="0"/>
              <a:buChar char="o"/>
            </a:pPr>
            <a:r>
              <a:rPr lang="en-US" cap="all" dirty="0"/>
              <a:t>All</a:t>
            </a:r>
            <a:r>
              <a:rPr lang="en-US" dirty="0"/>
              <a:t> sexual offenses</a:t>
            </a:r>
          </a:p>
          <a:p>
            <a:pPr>
              <a:buFont typeface="Courier New" panose="02070309020205020404" pitchFamily="49" charset="0"/>
              <a:buChar char="o"/>
            </a:pPr>
            <a:r>
              <a:rPr lang="en-US" cap="all" dirty="0"/>
              <a:t>All</a:t>
            </a:r>
            <a:r>
              <a:rPr lang="en-US" dirty="0"/>
              <a:t> crimes of robbery/arson/ burglary</a:t>
            </a:r>
          </a:p>
          <a:p>
            <a:pPr>
              <a:buFont typeface="Courier New" panose="02070309020205020404" pitchFamily="49" charset="0"/>
              <a:buChar char="o"/>
            </a:pPr>
            <a:r>
              <a:rPr lang="en-US" cap="all" dirty="0"/>
              <a:t>All</a:t>
            </a:r>
            <a:r>
              <a:rPr lang="en-US" dirty="0"/>
              <a:t> crimes of felony stealing</a:t>
            </a:r>
          </a:p>
          <a:p>
            <a:pPr>
              <a:buFont typeface="Courier New" panose="02070309020205020404" pitchFamily="49" charset="0"/>
              <a:buChar char="o"/>
            </a:pPr>
            <a:r>
              <a:rPr lang="en-US" cap="all" dirty="0"/>
              <a:t>All</a:t>
            </a:r>
            <a:r>
              <a:rPr lang="en-US" dirty="0"/>
              <a:t> crimes of armed criminal action </a:t>
            </a:r>
          </a:p>
          <a:p>
            <a:pPr>
              <a:buFont typeface="Courier New" panose="02070309020205020404" pitchFamily="49" charset="0"/>
              <a:buChar char="o"/>
            </a:pPr>
            <a:r>
              <a:rPr lang="en-US" cap="all" dirty="0"/>
              <a:t>All</a:t>
            </a:r>
            <a:r>
              <a:rPr lang="en-US" dirty="0"/>
              <a:t> crimes against the public order</a:t>
            </a:r>
          </a:p>
          <a:p>
            <a:pPr>
              <a:buFont typeface="Courier New" panose="02070309020205020404" pitchFamily="49" charset="0"/>
              <a:buChar char="o"/>
            </a:pPr>
            <a:r>
              <a:rPr lang="en-US" cap="all" dirty="0"/>
              <a:t>All</a:t>
            </a:r>
            <a:r>
              <a:rPr lang="en-US" dirty="0"/>
              <a:t> crimes of prostitution</a:t>
            </a:r>
          </a:p>
          <a:p>
            <a:pPr>
              <a:buFont typeface="Courier New" panose="02070309020205020404" pitchFamily="49" charset="0"/>
              <a:buChar char="o"/>
            </a:pPr>
            <a:r>
              <a:rPr lang="en-US" cap="all" dirty="0"/>
              <a:t>All</a:t>
            </a:r>
            <a:r>
              <a:rPr lang="en-US" dirty="0"/>
              <a:t> crimes of domestic assault</a:t>
            </a:r>
          </a:p>
          <a:p>
            <a:pPr>
              <a:buFont typeface="Courier New" panose="02070309020205020404" pitchFamily="49" charset="0"/>
              <a:buChar char="o"/>
            </a:pPr>
            <a:r>
              <a:rPr lang="en-US" cap="all" dirty="0"/>
              <a:t>All</a:t>
            </a:r>
            <a:r>
              <a:rPr lang="en-US" dirty="0"/>
              <a:t> street gang activity</a:t>
            </a:r>
          </a:p>
          <a:p>
            <a:pPr>
              <a:buFont typeface="Courier New" panose="02070309020205020404" pitchFamily="49" charset="0"/>
              <a:buChar char="o"/>
            </a:pPr>
            <a:r>
              <a:rPr lang="en-US" dirty="0"/>
              <a:t>Chronic &amp; Persistent DWI</a:t>
            </a:r>
          </a:p>
          <a:p>
            <a:pPr>
              <a:buFont typeface="Courier New" panose="02070309020205020404" pitchFamily="49" charset="0"/>
              <a:buChar char="o"/>
            </a:pPr>
            <a:r>
              <a:rPr lang="en-US" dirty="0"/>
              <a:t>Animal abuse </a:t>
            </a:r>
          </a:p>
          <a:p>
            <a:pPr marL="457200" indent="-457200">
              <a:buFont typeface="+mj-lt"/>
              <a:buAutoNum type="arabicPeriod"/>
            </a:pPr>
            <a:endParaRPr lang="en-US" dirty="0"/>
          </a:p>
        </p:txBody>
      </p:sp>
      <p:pic>
        <p:nvPicPr>
          <p:cNvPr id="3074" name="Picture 2" descr="C:\Users\cskinner\AppData\Local\Microsoft\Windows\Temporary Internet Files\Content.IE5\7185UO5I\MC9002869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130" y="365487"/>
            <a:ext cx="1722340" cy="149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3604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2976" y="434181"/>
            <a:ext cx="5718048" cy="655638"/>
          </a:xfrm>
        </p:spPr>
        <p:txBody>
          <a:bodyPr>
            <a:noAutofit/>
          </a:bodyPr>
          <a:lstStyle/>
          <a:p>
            <a:r>
              <a:rPr lang="en-US" sz="3800" b="1" dirty="0">
                <a:solidFill>
                  <a:schemeClr val="tx1"/>
                </a:solidFill>
                <a:effectLst>
                  <a:outerShdw blurRad="38100" dist="38100" dir="2700000" algn="tl">
                    <a:srgbClr val="000000">
                      <a:alpha val="43137"/>
                    </a:srgbClr>
                  </a:outerShdw>
                </a:effectLst>
              </a:rPr>
              <a:t>Tenancy Addendum</a:t>
            </a:r>
          </a:p>
        </p:txBody>
      </p:sp>
      <p:sp>
        <p:nvSpPr>
          <p:cNvPr id="3" name="Content Placeholder 2"/>
          <p:cNvSpPr>
            <a:spLocks noGrp="1"/>
          </p:cNvSpPr>
          <p:nvPr>
            <p:ph sz="quarter" idx="1"/>
          </p:nvPr>
        </p:nvSpPr>
        <p:spPr>
          <a:xfrm>
            <a:off x="457200" y="1371599"/>
            <a:ext cx="3810000" cy="5105399"/>
          </a:xfrm>
        </p:spPr>
        <p:txBody>
          <a:bodyPr>
            <a:normAutofit fontScale="62500" lnSpcReduction="20000"/>
          </a:bodyPr>
          <a:lstStyle/>
          <a:p>
            <a:r>
              <a:rPr lang="en-US" sz="3200" dirty="0"/>
              <a:t>Rules and Regulations for the CHA, Tenant and Landlord</a:t>
            </a:r>
          </a:p>
          <a:p>
            <a:r>
              <a:rPr lang="en-US" sz="3200" dirty="0"/>
              <a:t>Goes Over:</a:t>
            </a:r>
          </a:p>
          <a:p>
            <a:pPr lvl="1"/>
            <a:r>
              <a:rPr lang="en-US" sz="2700" dirty="0"/>
              <a:t>Terms of the Program, Lease, Use of Contract</a:t>
            </a:r>
          </a:p>
          <a:p>
            <a:pPr lvl="1"/>
            <a:r>
              <a:rPr lang="en-US" sz="2700" dirty="0"/>
              <a:t>Family Payment to Owner</a:t>
            </a:r>
          </a:p>
          <a:p>
            <a:pPr lvl="1"/>
            <a:r>
              <a:rPr lang="en-US" sz="2700" dirty="0"/>
              <a:t>Other Fees/ Charges</a:t>
            </a:r>
          </a:p>
          <a:p>
            <a:pPr lvl="1"/>
            <a:r>
              <a:rPr lang="en-US" sz="2700" dirty="0"/>
              <a:t>Maintenance, Utilities and Other Services</a:t>
            </a:r>
          </a:p>
          <a:p>
            <a:pPr lvl="1"/>
            <a:r>
              <a:rPr lang="en-US" sz="2700" dirty="0"/>
              <a:t>Termination (Requirements and Grounds)</a:t>
            </a:r>
          </a:p>
          <a:p>
            <a:pPr lvl="1"/>
            <a:r>
              <a:rPr lang="en-US" sz="2700" dirty="0"/>
              <a:t>Protection for Abuse Victims </a:t>
            </a:r>
          </a:p>
          <a:p>
            <a:pPr lvl="1"/>
            <a:r>
              <a:rPr lang="en-US" sz="2700" dirty="0"/>
              <a:t>Security Deposit</a:t>
            </a:r>
          </a:p>
          <a:p>
            <a:pPr lvl="1"/>
            <a:r>
              <a:rPr lang="en-US" sz="2700" dirty="0"/>
              <a:t>Prohibition of Discrimination</a:t>
            </a:r>
          </a:p>
          <a:p>
            <a:pPr lvl="1"/>
            <a:r>
              <a:rPr lang="en-US" sz="2700" dirty="0"/>
              <a:t>Changes in Lease or Rent</a:t>
            </a:r>
          </a:p>
          <a:p>
            <a:pPr lvl="1"/>
            <a:r>
              <a:rPr lang="en-US" sz="2700" dirty="0"/>
              <a:t>Definitions</a:t>
            </a:r>
          </a:p>
          <a:p>
            <a:pPr lvl="1"/>
            <a:endParaRPr lang="en-US" dirty="0"/>
          </a:p>
        </p:txBody>
      </p:sp>
      <p:sp>
        <p:nvSpPr>
          <p:cNvPr id="4" name="Content Placeholder 3"/>
          <p:cNvSpPr>
            <a:spLocks noGrp="1"/>
          </p:cNvSpPr>
          <p:nvPr>
            <p:ph sz="quarter" idx="2"/>
          </p:nvPr>
        </p:nvSpPr>
        <p:spPr>
          <a:xfrm>
            <a:off x="4419600" y="1371600"/>
            <a:ext cx="3657600" cy="5105400"/>
          </a:xfrm>
        </p:spPr>
        <p:txBody>
          <a:bodyPr>
            <a:normAutofit fontScale="62500" lnSpcReduction="20000"/>
          </a:bodyPr>
          <a:lstStyle/>
          <a:p>
            <a:r>
              <a:rPr lang="en-US" sz="3200" dirty="0"/>
              <a:t>Examples of Content</a:t>
            </a:r>
            <a:r>
              <a:rPr lang="en-US" sz="2800" dirty="0"/>
              <a:t>:</a:t>
            </a:r>
            <a:endParaRPr lang="en-US" dirty="0"/>
          </a:p>
          <a:p>
            <a:pPr lvl="1"/>
            <a:endParaRPr lang="en-US" sz="2900" dirty="0"/>
          </a:p>
          <a:p>
            <a:pPr lvl="1"/>
            <a:r>
              <a:rPr lang="en-US" sz="3200" dirty="0"/>
              <a:t>12 month lease term</a:t>
            </a:r>
          </a:p>
          <a:p>
            <a:pPr lvl="1"/>
            <a:r>
              <a:rPr lang="en-US" sz="3200" dirty="0"/>
              <a:t>CHA must be given 60 day notice of Rent Increase </a:t>
            </a:r>
          </a:p>
          <a:p>
            <a:pPr lvl="1"/>
            <a:r>
              <a:rPr lang="en-US" sz="3200" dirty="0"/>
              <a:t>Tenant will receive 30 day Notice of Payment Increase</a:t>
            </a:r>
          </a:p>
          <a:p>
            <a:pPr lvl="1"/>
            <a:r>
              <a:rPr lang="en-US" sz="3200" dirty="0"/>
              <a:t>No “Extra” Deals made with Landlord </a:t>
            </a:r>
          </a:p>
          <a:p>
            <a:pPr lvl="1"/>
            <a:r>
              <a:rPr lang="en-US" sz="3200" dirty="0"/>
              <a:t>Unit to be Maintained to HQS Expectations </a:t>
            </a:r>
          </a:p>
          <a:p>
            <a:pPr lvl="1"/>
            <a:r>
              <a:rPr lang="en-US" sz="3200" dirty="0"/>
              <a:t>Landlord Eviction</a:t>
            </a:r>
          </a:p>
          <a:p>
            <a:pPr lvl="1"/>
            <a:r>
              <a:rPr lang="en-US" sz="3200" dirty="0"/>
              <a:t>CHA must have 30 days intent to vacate unit</a:t>
            </a:r>
          </a:p>
        </p:txBody>
      </p:sp>
    </p:spTree>
    <p:extLst>
      <p:ext uri="{BB962C8B-B14F-4D97-AF65-F5344CB8AC3E}">
        <p14:creationId xmlns:p14="http://schemas.microsoft.com/office/powerpoint/2010/main" val="15619207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fade">
                                      <p:cBhvr>
                                        <p:cTn id="52" dur="500"/>
                                        <p:tgtEl>
                                          <p:spTgt spid="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fade">
                                      <p:cBhvr>
                                        <p:cTn id="57" dur="500"/>
                                        <p:tgtEl>
                                          <p:spTgt spid="4">
                                            <p:txEl>
                                              <p:pRg st="2" end="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fade">
                                      <p:cBhvr>
                                        <p:cTn id="60" dur="500"/>
                                        <p:tgtEl>
                                          <p:spTgt spid="4">
                                            <p:txEl>
                                              <p:pRg st="3" end="3"/>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Effect transition="in" filter="fade">
                                      <p:cBhvr>
                                        <p:cTn id="63" dur="500"/>
                                        <p:tgtEl>
                                          <p:spTgt spid="4">
                                            <p:txEl>
                                              <p:pRg st="4" end="4"/>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4">
                                            <p:txEl>
                                              <p:pRg st="5" end="5"/>
                                            </p:txEl>
                                          </p:spTgt>
                                        </p:tgtEl>
                                        <p:attrNameLst>
                                          <p:attrName>style.visibility</p:attrName>
                                        </p:attrNameLst>
                                      </p:cBhvr>
                                      <p:to>
                                        <p:strVal val="visible"/>
                                      </p:to>
                                    </p:set>
                                    <p:animEffect transition="in" filter="fade">
                                      <p:cBhvr>
                                        <p:cTn id="66" dur="500"/>
                                        <p:tgtEl>
                                          <p:spTgt spid="4">
                                            <p:txEl>
                                              <p:pRg st="5" end="5"/>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4">
                                            <p:txEl>
                                              <p:pRg st="6" end="6"/>
                                            </p:txEl>
                                          </p:spTgt>
                                        </p:tgtEl>
                                        <p:attrNameLst>
                                          <p:attrName>style.visibility</p:attrName>
                                        </p:attrNameLst>
                                      </p:cBhvr>
                                      <p:to>
                                        <p:strVal val="visible"/>
                                      </p:to>
                                    </p:set>
                                    <p:animEffect transition="in" filter="fade">
                                      <p:cBhvr>
                                        <p:cTn id="69" dur="500"/>
                                        <p:tgtEl>
                                          <p:spTgt spid="4">
                                            <p:txEl>
                                              <p:pRg st="6" end="6"/>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500"/>
                                        <p:tgtEl>
                                          <p:spTgt spid="4">
                                            <p:txEl>
                                              <p:pRg st="7" end="7"/>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animEffect transition="in" filter="fade">
                                      <p:cBhvr>
                                        <p:cTn id="7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58317" y="2348030"/>
            <a:ext cx="3321188" cy="2462213"/>
          </a:xfrm>
          <a:prstGeom prst="rect">
            <a:avLst/>
          </a:prstGeom>
          <a:solidFill>
            <a:srgbClr val="009900">
              <a:alpha val="74902"/>
            </a:srgbClr>
          </a:solidFill>
          <a:ln>
            <a:noFill/>
          </a:ln>
          <a:effec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Wingdings" panose="05000000000000000000" pitchFamily="2" charset="2"/>
              <a:buChar char="ü"/>
            </a:pPr>
            <a:r>
              <a:rPr lang="en-US" sz="2200" dirty="0">
                <a:effectLst>
                  <a:outerShdw blurRad="38100" dist="38100" dir="2700000" algn="tl">
                    <a:srgbClr val="000000">
                      <a:alpha val="43137"/>
                    </a:srgbClr>
                  </a:outerShdw>
                </a:effectLst>
                <a:latin typeface="+mj-lt"/>
              </a:rPr>
              <a:t>Unit Passes </a:t>
            </a:r>
          </a:p>
          <a:p>
            <a:pPr eaLnBrk="1" hangingPunct="1">
              <a:spcBef>
                <a:spcPct val="50000"/>
              </a:spcBef>
              <a:buFont typeface="Wingdings" panose="05000000000000000000" pitchFamily="2" charset="2"/>
              <a:buChar char="ü"/>
            </a:pPr>
            <a:r>
              <a:rPr lang="en-US" sz="2200" dirty="0">
                <a:effectLst>
                  <a:outerShdw blurRad="38100" dist="38100" dir="2700000" algn="tl">
                    <a:srgbClr val="000000">
                      <a:alpha val="43137"/>
                    </a:srgbClr>
                  </a:outerShdw>
                </a:effectLst>
              </a:rPr>
              <a:t>Landlord &amp; Tenant Sign Lease</a:t>
            </a:r>
            <a:endParaRPr lang="en-US" sz="2200" dirty="0">
              <a:effectLst>
                <a:outerShdw blurRad="38100" dist="38100" dir="2700000" algn="tl">
                  <a:srgbClr val="000000">
                    <a:alpha val="43137"/>
                  </a:srgbClr>
                </a:outerShdw>
              </a:effectLst>
              <a:latin typeface="+mj-lt"/>
            </a:endParaRPr>
          </a:p>
          <a:p>
            <a:pPr eaLnBrk="1" hangingPunct="1">
              <a:spcBef>
                <a:spcPct val="50000"/>
              </a:spcBef>
              <a:buFont typeface="Wingdings" panose="05000000000000000000" pitchFamily="2" charset="2"/>
              <a:buChar char="ü"/>
            </a:pPr>
            <a:r>
              <a:rPr lang="en-US" sz="2200" dirty="0">
                <a:effectLst>
                  <a:outerShdw blurRad="38100" dist="38100" dir="2700000" algn="tl">
                    <a:srgbClr val="000000">
                      <a:alpha val="43137"/>
                    </a:srgbClr>
                  </a:outerShdw>
                </a:effectLst>
                <a:latin typeface="+mj-lt"/>
              </a:rPr>
              <a:t>Landlord, Tenant and CHA sign HAP Contract</a:t>
            </a:r>
          </a:p>
        </p:txBody>
      </p:sp>
      <p:sp>
        <p:nvSpPr>
          <p:cNvPr id="9" name="Text Box 9"/>
          <p:cNvSpPr txBox="1">
            <a:spLocks noChangeArrowheads="1"/>
          </p:cNvSpPr>
          <p:nvPr/>
        </p:nvSpPr>
        <p:spPr bwMode="auto">
          <a:xfrm>
            <a:off x="4930706" y="2342474"/>
            <a:ext cx="3505200" cy="2246769"/>
          </a:xfrm>
          <a:prstGeom prst="rect">
            <a:avLst/>
          </a:prstGeom>
          <a:solidFill>
            <a:srgbClr val="FF0000">
              <a:alpha val="75000"/>
            </a:srgbClr>
          </a:solidFill>
          <a:ln>
            <a:noFill/>
          </a:ln>
          <a:effec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Agency FB" panose="020B0503020202020204" pitchFamily="34" charset="0"/>
              <a:buChar char="x"/>
            </a:pPr>
            <a:r>
              <a:rPr lang="en-US" sz="2000" dirty="0">
                <a:effectLst>
                  <a:outerShdw blurRad="38100" dist="38100" dir="2700000" algn="tl">
                    <a:srgbClr val="000000">
                      <a:alpha val="43137"/>
                    </a:srgbClr>
                  </a:outerShdw>
                </a:effectLst>
                <a:latin typeface="+mj-lt"/>
              </a:rPr>
              <a:t>Unit Fails</a:t>
            </a:r>
          </a:p>
          <a:p>
            <a:pPr eaLnBrk="1" hangingPunct="1">
              <a:spcBef>
                <a:spcPct val="50000"/>
              </a:spcBef>
              <a:buFont typeface="Agency FB" panose="020B0503020202020204" pitchFamily="34" charset="0"/>
              <a:buChar char="x"/>
            </a:pPr>
            <a:r>
              <a:rPr lang="en-US" sz="2000" dirty="0">
                <a:effectLst>
                  <a:outerShdw blurRad="38100" dist="38100" dir="2700000" algn="tl">
                    <a:srgbClr val="000000">
                      <a:alpha val="43137"/>
                    </a:srgbClr>
                  </a:outerShdw>
                </a:effectLst>
                <a:latin typeface="+mj-lt"/>
              </a:rPr>
              <a:t>Landlord Advised of  Required Repairs</a:t>
            </a:r>
          </a:p>
          <a:p>
            <a:pPr eaLnBrk="1" hangingPunct="1">
              <a:spcBef>
                <a:spcPct val="50000"/>
              </a:spcBef>
              <a:buFont typeface="Wingdings" panose="05000000000000000000" pitchFamily="2" charset="2"/>
              <a:buChar char="Ø"/>
            </a:pPr>
            <a:r>
              <a:rPr lang="en-US" sz="2000" dirty="0">
                <a:effectLst>
                  <a:outerShdw blurRad="38100" dist="38100" dir="2700000" algn="tl">
                    <a:srgbClr val="000000">
                      <a:alpha val="43137"/>
                    </a:srgbClr>
                  </a:outerShdw>
                </a:effectLst>
                <a:highlight>
                  <a:srgbClr val="009900"/>
                </a:highlight>
                <a:latin typeface="+mj-lt"/>
              </a:rPr>
              <a:t>Landlord completes repairs (Go to Unit Passes)</a:t>
            </a:r>
          </a:p>
        </p:txBody>
      </p:sp>
      <p:sp>
        <p:nvSpPr>
          <p:cNvPr id="12" name="AutoShape 24"/>
          <p:cNvSpPr>
            <a:spLocks noChangeArrowheads="1"/>
          </p:cNvSpPr>
          <p:nvPr/>
        </p:nvSpPr>
        <p:spPr bwMode="auto">
          <a:xfrm rot="12644767">
            <a:off x="3229120" y="3059098"/>
            <a:ext cx="2255025" cy="519199"/>
          </a:xfrm>
          <a:custGeom>
            <a:avLst/>
            <a:gdLst>
              <a:gd name="T0" fmla="*/ 12903200 w 21600"/>
              <a:gd name="T1" fmla="*/ 0 h 21600"/>
              <a:gd name="T2" fmla="*/ 0 w 21600"/>
              <a:gd name="T3" fmla="*/ 4838700 h 21600"/>
              <a:gd name="T4" fmla="*/ 12903200 w 21600"/>
              <a:gd name="T5" fmla="*/ 9677400 h 21600"/>
              <a:gd name="T6" fmla="*/ 1720426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 name="Picture 26" descr="j00899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6043" y="4396113"/>
            <a:ext cx="1760589" cy="20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80132" y="1322579"/>
            <a:ext cx="4953000"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Unit Scheduled for Inspection</a:t>
            </a:r>
          </a:p>
        </p:txBody>
      </p:sp>
      <p:sp>
        <p:nvSpPr>
          <p:cNvPr id="10" name="AutoShape 24"/>
          <p:cNvSpPr>
            <a:spLocks noChangeArrowheads="1"/>
          </p:cNvSpPr>
          <p:nvPr/>
        </p:nvSpPr>
        <p:spPr bwMode="auto">
          <a:xfrm rot="2780169">
            <a:off x="5938490" y="1854265"/>
            <a:ext cx="650248" cy="435351"/>
          </a:xfrm>
          <a:custGeom>
            <a:avLst/>
            <a:gdLst>
              <a:gd name="T0" fmla="*/ 12903200 w 21600"/>
              <a:gd name="T1" fmla="*/ 0 h 21600"/>
              <a:gd name="T2" fmla="*/ 0 w 21600"/>
              <a:gd name="T3" fmla="*/ 4838700 h 21600"/>
              <a:gd name="T4" fmla="*/ 12903200 w 21600"/>
              <a:gd name="T5" fmla="*/ 9677400 h 21600"/>
              <a:gd name="T6" fmla="*/ 1720426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24"/>
          <p:cNvSpPr>
            <a:spLocks noChangeArrowheads="1"/>
          </p:cNvSpPr>
          <p:nvPr/>
        </p:nvSpPr>
        <p:spPr bwMode="auto">
          <a:xfrm rot="7519129">
            <a:off x="2132607" y="1820737"/>
            <a:ext cx="561002" cy="456630"/>
          </a:xfrm>
          <a:custGeom>
            <a:avLst/>
            <a:gdLst>
              <a:gd name="T0" fmla="*/ 12903200 w 21600"/>
              <a:gd name="T1" fmla="*/ 0 h 21600"/>
              <a:gd name="T2" fmla="*/ 0 w 21600"/>
              <a:gd name="T3" fmla="*/ 4838700 h 21600"/>
              <a:gd name="T4" fmla="*/ 12903200 w 21600"/>
              <a:gd name="T5" fmla="*/ 9677400 h 21600"/>
              <a:gd name="T6" fmla="*/ 1720426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4">
            <a:extLst>
              <a:ext uri="{FF2B5EF4-FFF2-40B4-BE49-F238E27FC236}">
                <a16:creationId xmlns:a16="http://schemas.microsoft.com/office/drawing/2014/main" id="{6F3E2716-02B3-49E3-9233-F25C585B4115}"/>
              </a:ext>
            </a:extLst>
          </p:cNvPr>
          <p:cNvSpPr/>
          <p:nvPr/>
        </p:nvSpPr>
        <p:spPr>
          <a:xfrm>
            <a:off x="5137012" y="4920213"/>
            <a:ext cx="3092588" cy="1480587"/>
          </a:xfrm>
          <a:prstGeom prst="rect">
            <a:avLst/>
          </a:prstGeom>
          <a:solidFill>
            <a:srgbClr val="FF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Century Schoolbook" panose="02040604050505020304" pitchFamily="18" charset="0"/>
              <a:buChar char="×"/>
            </a:pPr>
            <a:r>
              <a:rPr lang="en-US" sz="2000" dirty="0">
                <a:solidFill>
                  <a:schemeClr val="tx1"/>
                </a:solidFill>
                <a:effectLst>
                  <a:outerShdw blurRad="38100" dist="38100" dir="2700000" algn="tl">
                    <a:srgbClr val="000000">
                      <a:alpha val="43137"/>
                    </a:srgbClr>
                  </a:outerShdw>
                </a:effectLst>
              </a:rPr>
              <a:t>Landlord Doesn’t Complete Repairs (Applicant Continues House Searching)</a:t>
            </a:r>
          </a:p>
          <a:p>
            <a:pPr algn="ctr"/>
            <a:endParaRPr lang="en-US" dirty="0"/>
          </a:p>
        </p:txBody>
      </p:sp>
      <p:sp>
        <p:nvSpPr>
          <p:cNvPr id="6" name="Rectangle 5">
            <a:extLst>
              <a:ext uri="{FF2B5EF4-FFF2-40B4-BE49-F238E27FC236}">
                <a16:creationId xmlns:a16="http://schemas.microsoft.com/office/drawing/2014/main" id="{091E67B5-2606-4BE0-BF7C-62467B81BDBF}"/>
              </a:ext>
            </a:extLst>
          </p:cNvPr>
          <p:cNvSpPr/>
          <p:nvPr/>
        </p:nvSpPr>
        <p:spPr>
          <a:xfrm>
            <a:off x="5881672" y="4537262"/>
            <a:ext cx="1676400" cy="329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a:t>
            </a:r>
          </a:p>
        </p:txBody>
      </p:sp>
      <p:sp>
        <p:nvSpPr>
          <p:cNvPr id="16" name="Title 1">
            <a:extLst>
              <a:ext uri="{FF2B5EF4-FFF2-40B4-BE49-F238E27FC236}">
                <a16:creationId xmlns:a16="http://schemas.microsoft.com/office/drawing/2014/main" id="{B0684ACB-9262-4686-9A0B-C904D31BE334}"/>
              </a:ext>
            </a:extLst>
          </p:cNvPr>
          <p:cNvSpPr txBox="1">
            <a:spLocks/>
          </p:cNvSpPr>
          <p:nvPr/>
        </p:nvSpPr>
        <p:spPr>
          <a:xfrm>
            <a:off x="906740" y="165956"/>
            <a:ext cx="6899783" cy="1767043"/>
          </a:xfrm>
          <a:prstGeom prst="rect">
            <a:avLst/>
          </a:prstGeom>
        </p:spPr>
        <p:txBody>
          <a:bodyPr>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800" b="1" dirty="0">
                <a:solidFill>
                  <a:schemeClr val="tx1"/>
                </a:solidFill>
                <a:effectLst>
                  <a:outerShdw blurRad="38100" dist="38100" dir="2700000" algn="tl">
                    <a:srgbClr val="000000">
                      <a:alpha val="43137"/>
                    </a:srgbClr>
                  </a:outerShdw>
                </a:effectLst>
              </a:rPr>
              <a:t>Housing Quality Standards Inspections</a:t>
            </a:r>
          </a:p>
        </p:txBody>
      </p:sp>
    </p:spTree>
    <p:extLst>
      <p:ext uri="{BB962C8B-B14F-4D97-AF65-F5344CB8AC3E}">
        <p14:creationId xmlns:p14="http://schemas.microsoft.com/office/powerpoint/2010/main" val="12228924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3" grpId="0"/>
      <p:bldP spid="10" grpId="0" animBg="1"/>
      <p:bldP spid="14" grpId="0" animBg="1"/>
      <p:bldP spid="5" grpId="0" animBg="1"/>
      <p:bldP spid="6"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19800" y="2971800"/>
            <a:ext cx="2914650" cy="3886200"/>
          </a:xfr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158974"/>
            <a:ext cx="3352800" cy="269902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82600" y="475974"/>
            <a:ext cx="4165600" cy="3200400"/>
          </a:xfrm>
          <a:prstGeom prst="rect">
            <a:avLst/>
          </a:prstGeom>
        </p:spPr>
      </p:pic>
      <p:pic>
        <p:nvPicPr>
          <p:cNvPr id="9" name="Content Placeholder 8"/>
          <p:cNvPicPr>
            <a:picLocks noGrp="1" noChangeAspect="1"/>
          </p:cNvPicPr>
          <p:nvPr>
            <p:ph sz="quarter" idx="2"/>
          </p:nvPr>
        </p:nvPicPr>
        <p:blipFill>
          <a:blip r:embed="rId6">
            <a:extLst>
              <a:ext uri="{28A0092B-C50C-407E-A947-70E740481C1C}">
                <a14:useLocalDpi xmlns:a14="http://schemas.microsoft.com/office/drawing/2010/main" val="0"/>
              </a:ext>
            </a:extLst>
          </a:blip>
          <a:stretch>
            <a:fillRect/>
          </a:stretch>
        </p:blipFill>
        <p:spPr>
          <a:xfrm>
            <a:off x="3091070" y="3671957"/>
            <a:ext cx="3133725" cy="3186043"/>
          </a:xfr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t="18745"/>
          <a:stretch/>
        </p:blipFill>
        <p:spPr>
          <a:xfrm>
            <a:off x="3200400" y="0"/>
            <a:ext cx="5715000" cy="3671957"/>
          </a:xfrm>
          <a:prstGeom prst="rect">
            <a:avLst/>
          </a:prstGeom>
        </p:spPr>
      </p:pic>
      <p:sp>
        <p:nvSpPr>
          <p:cNvPr id="19" name="TextBox 18"/>
          <p:cNvSpPr txBox="1"/>
          <p:nvPr/>
        </p:nvSpPr>
        <p:spPr>
          <a:xfrm>
            <a:off x="762000" y="1728729"/>
            <a:ext cx="7620000" cy="3779758"/>
          </a:xfrm>
          <a:prstGeom prst="roundRect">
            <a:avLst/>
          </a:prstGeom>
          <a:noFill/>
          <a:scene3d>
            <a:camera prst="perspectiveContrastingRightFacing"/>
            <a:lightRig rig="threePt" dir="t"/>
          </a:scene3d>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a:ln w="11430"/>
                <a:solidFill>
                  <a:srgbClr val="FE8637"/>
                </a:solidFill>
                <a:effectLst>
                  <a:outerShdw blurRad="76200" dist="50800" dir="5400000" algn="tl" rotWithShape="0">
                    <a:srgbClr val="000000">
                      <a:alpha val="65000"/>
                    </a:srgbClr>
                  </a:outerShdw>
                </a:effectLst>
              </a:rPr>
              <a:t>Maintain Your Unit &amp; Appliances</a:t>
            </a:r>
          </a:p>
        </p:txBody>
      </p:sp>
    </p:spTree>
    <p:extLst>
      <p:ext uri="{BB962C8B-B14F-4D97-AF65-F5344CB8AC3E}">
        <p14:creationId xmlns:p14="http://schemas.microsoft.com/office/powerpoint/2010/main" val="3043419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97986"/>
            <a:ext cx="6172200" cy="1596390"/>
          </a:xfrm>
        </p:spPr>
        <p:txBody>
          <a:bodyPr>
            <a:noAutofit/>
          </a:bodyPr>
          <a:lstStyle/>
          <a:p>
            <a:pPr algn="ctr"/>
            <a:r>
              <a:rPr lang="en-US" sz="3800" dirty="0">
                <a:effectLst>
                  <a:outerShdw blurRad="38100" dist="38100" dir="2700000" algn="tl">
                    <a:srgbClr val="000000">
                      <a:alpha val="43137"/>
                    </a:srgbClr>
                  </a:outerShdw>
                </a:effectLst>
              </a:rPr>
              <a:t>Move-In Inspection Requirements And A Good Place to Live! </a:t>
            </a:r>
          </a:p>
        </p:txBody>
      </p:sp>
      <p:sp>
        <p:nvSpPr>
          <p:cNvPr id="3" name="Text Placeholder 2"/>
          <p:cNvSpPr>
            <a:spLocks noGrp="1"/>
          </p:cNvSpPr>
          <p:nvPr>
            <p:ph type="body" idx="1"/>
          </p:nvPr>
        </p:nvSpPr>
        <p:spPr>
          <a:xfrm>
            <a:off x="2199968" y="5486400"/>
            <a:ext cx="6477000" cy="762000"/>
          </a:xfrm>
        </p:spPr>
        <p:txBody>
          <a:bodyPr/>
          <a:lstStyle/>
          <a:p>
            <a:pPr algn="ctr"/>
            <a:r>
              <a:rPr lang="en-US" dirty="0"/>
              <a:t>How to Spot a Good Place that will Pass Inspection and be Safe and Sanitary for your Family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304891"/>
            <a:ext cx="2600325" cy="315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565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BD8B92-DC6F-4EC2-96D3-DC68BD878850}"/>
              </a:ext>
            </a:extLst>
          </p:cNvPr>
          <p:cNvSpPr>
            <a:spLocks noGrp="1"/>
          </p:cNvSpPr>
          <p:nvPr>
            <p:ph type="ctrTitle"/>
          </p:nvPr>
        </p:nvSpPr>
        <p:spPr>
          <a:xfrm>
            <a:off x="838200" y="304800"/>
            <a:ext cx="7655170" cy="914400"/>
          </a:xfrm>
        </p:spPr>
        <p:txBody>
          <a:bodyPr/>
          <a:lstStyle/>
          <a:p>
            <a:r>
              <a:rPr lang="en-US" dirty="0">
                <a:latin typeface="Century Schoolbook" panose="02040604050505020304" pitchFamily="18" charset="0"/>
              </a:rPr>
              <a:t>Know Your Rights!</a:t>
            </a:r>
          </a:p>
        </p:txBody>
      </p:sp>
      <p:pic>
        <p:nvPicPr>
          <p:cNvPr id="1028" name="Picture 4" descr="Image result for know your rights">
            <a:extLst>
              <a:ext uri="{FF2B5EF4-FFF2-40B4-BE49-F238E27FC236}">
                <a16:creationId xmlns:a16="http://schemas.microsoft.com/office/drawing/2014/main" id="{535DD4E2-543E-4C88-87A9-5A12D926D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8941" y="2209800"/>
            <a:ext cx="3314525" cy="27733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4A0EDA-B047-485E-8D60-D5F20A9290B5}"/>
              </a:ext>
            </a:extLst>
          </p:cNvPr>
          <p:cNvSpPr txBox="1"/>
          <p:nvPr/>
        </p:nvSpPr>
        <p:spPr>
          <a:xfrm>
            <a:off x="609600" y="1577591"/>
            <a:ext cx="4800600" cy="4401205"/>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accent1">
                    <a:lumMod val="60000"/>
                    <a:lumOff val="40000"/>
                  </a:schemeClr>
                </a:solidFill>
                <a:effectLst>
                  <a:outerShdw blurRad="38100" dist="38100" dir="2700000" algn="tl">
                    <a:srgbClr val="000000">
                      <a:alpha val="43137"/>
                    </a:srgbClr>
                  </a:outerShdw>
                </a:effectLst>
                <a:latin typeface="Century Schoolbook" panose="02040604050505020304" pitchFamily="18" charset="0"/>
              </a:rPr>
              <a:t>Landlord- Tenant Laws</a:t>
            </a:r>
          </a:p>
          <a:p>
            <a:pPr marL="285750" indent="-285750">
              <a:buFont typeface="Arial" panose="020B0604020202020204" pitchFamily="34" charset="0"/>
              <a:buChar char="•"/>
            </a:pPr>
            <a:r>
              <a:rPr lang="en-US" sz="2800" b="1" dirty="0">
                <a:solidFill>
                  <a:schemeClr val="accent1">
                    <a:lumMod val="60000"/>
                    <a:lumOff val="40000"/>
                  </a:schemeClr>
                </a:solidFill>
                <a:effectLst>
                  <a:outerShdw blurRad="38100" dist="38100" dir="2700000" algn="tl">
                    <a:srgbClr val="000000">
                      <a:alpha val="43137"/>
                    </a:srgbClr>
                  </a:outerShdw>
                </a:effectLst>
                <a:latin typeface="Century Schoolbook" panose="02040604050505020304" pitchFamily="18" charset="0"/>
              </a:rPr>
              <a:t>Court Process</a:t>
            </a:r>
          </a:p>
          <a:p>
            <a:pPr marL="285750" indent="-285750">
              <a:buFont typeface="Arial" panose="020B0604020202020204" pitchFamily="34" charset="0"/>
              <a:buChar char="•"/>
            </a:pPr>
            <a:r>
              <a:rPr lang="en-US" sz="2800" b="1" dirty="0">
                <a:solidFill>
                  <a:schemeClr val="accent1">
                    <a:lumMod val="60000"/>
                    <a:lumOff val="40000"/>
                  </a:schemeClr>
                </a:solidFill>
                <a:effectLst>
                  <a:outerShdw blurRad="38100" dist="38100" dir="2700000" algn="tl">
                    <a:srgbClr val="000000">
                      <a:alpha val="43137"/>
                    </a:srgbClr>
                  </a:outerShdw>
                </a:effectLst>
                <a:latin typeface="Century Schoolbook" panose="02040604050505020304" pitchFamily="18" charset="0"/>
              </a:rPr>
              <a:t>Protecting Victims of Domestic Violence</a:t>
            </a:r>
          </a:p>
          <a:p>
            <a:pPr marL="285750" indent="-285750">
              <a:buFont typeface="Arial" panose="020B0604020202020204" pitchFamily="34" charset="0"/>
              <a:buChar char="•"/>
            </a:pPr>
            <a:r>
              <a:rPr lang="en-US" sz="2800" b="1" dirty="0">
                <a:solidFill>
                  <a:schemeClr val="accent1">
                    <a:lumMod val="60000"/>
                    <a:lumOff val="40000"/>
                  </a:schemeClr>
                </a:solidFill>
                <a:effectLst>
                  <a:outerShdw blurRad="38100" dist="38100" dir="2700000" algn="tl">
                    <a:srgbClr val="000000">
                      <a:alpha val="43137"/>
                    </a:srgbClr>
                  </a:outerShdw>
                </a:effectLst>
                <a:latin typeface="Century Schoolbook" panose="02040604050505020304" pitchFamily="18" charset="0"/>
              </a:rPr>
              <a:t>Crime Victims Rights</a:t>
            </a:r>
          </a:p>
          <a:p>
            <a:pPr marL="285750" indent="-285750">
              <a:buFont typeface="Arial" panose="020B0604020202020204" pitchFamily="34" charset="0"/>
              <a:buChar char="•"/>
            </a:pPr>
            <a:r>
              <a:rPr lang="en-US" sz="2800" b="1" dirty="0">
                <a:solidFill>
                  <a:schemeClr val="accent1">
                    <a:lumMod val="60000"/>
                    <a:lumOff val="40000"/>
                  </a:schemeClr>
                </a:solidFill>
                <a:effectLst>
                  <a:outerShdw blurRad="38100" dist="38100" dir="2700000" algn="tl">
                    <a:srgbClr val="000000">
                      <a:alpha val="43137"/>
                    </a:srgbClr>
                  </a:outerShdw>
                </a:effectLst>
                <a:latin typeface="Century Schoolbook" panose="02040604050505020304" pitchFamily="18" charset="0"/>
              </a:rPr>
              <a:t>Consumer Laws</a:t>
            </a:r>
          </a:p>
          <a:p>
            <a:pPr marL="285750" indent="-285750">
              <a:buFont typeface="Arial" panose="020B0604020202020204" pitchFamily="34" charset="0"/>
              <a:buChar char="•"/>
            </a:pPr>
            <a:r>
              <a:rPr lang="en-US" sz="2800" b="1" dirty="0">
                <a:solidFill>
                  <a:schemeClr val="accent1">
                    <a:lumMod val="60000"/>
                    <a:lumOff val="40000"/>
                  </a:schemeClr>
                </a:solidFill>
                <a:effectLst>
                  <a:outerShdw blurRad="38100" dist="38100" dir="2700000" algn="tl">
                    <a:srgbClr val="000000">
                      <a:alpha val="43137"/>
                    </a:srgbClr>
                  </a:outerShdw>
                </a:effectLst>
                <a:latin typeface="Century Schoolbook" panose="02040604050505020304" pitchFamily="18" charset="0"/>
              </a:rPr>
              <a:t>Sunshine Law</a:t>
            </a:r>
          </a:p>
          <a:p>
            <a:pPr marL="285750" indent="-285750">
              <a:buFont typeface="Arial" panose="020B0604020202020204" pitchFamily="34" charset="0"/>
              <a:buChar char="•"/>
            </a:pPr>
            <a:r>
              <a:rPr lang="en-US" sz="2800" b="1" dirty="0">
                <a:solidFill>
                  <a:schemeClr val="accent1">
                    <a:lumMod val="60000"/>
                    <a:lumOff val="40000"/>
                  </a:schemeClr>
                </a:solidFill>
                <a:effectLst>
                  <a:outerShdw blurRad="38100" dist="38100" dir="2700000" algn="tl">
                    <a:srgbClr val="000000">
                      <a:alpha val="43137"/>
                    </a:srgbClr>
                  </a:outerShdw>
                </a:effectLst>
                <a:latin typeface="Century Schoolbook" panose="02040604050505020304" pitchFamily="18" charset="0"/>
              </a:rPr>
              <a:t>Housing Discrimination (HUD)</a:t>
            </a:r>
          </a:p>
          <a:p>
            <a:pPr marL="285750" indent="-285750">
              <a:buFont typeface="Arial" panose="020B0604020202020204" pitchFamily="34" charset="0"/>
              <a:buChar char="•"/>
            </a:pPr>
            <a:r>
              <a:rPr lang="en-US" sz="2800" b="1" dirty="0">
                <a:solidFill>
                  <a:schemeClr val="accent1">
                    <a:lumMod val="60000"/>
                    <a:lumOff val="40000"/>
                  </a:schemeClr>
                </a:solidFill>
                <a:effectLst>
                  <a:outerShdw blurRad="38100" dist="38100" dir="2700000" algn="tl">
                    <a:srgbClr val="000000">
                      <a:alpha val="43137"/>
                    </a:srgbClr>
                  </a:outerShdw>
                </a:effectLst>
                <a:latin typeface="Century Schoolbook" panose="02040604050505020304" pitchFamily="18" charset="0"/>
              </a:rPr>
              <a:t>VAWA</a:t>
            </a:r>
          </a:p>
        </p:txBody>
      </p:sp>
    </p:spTree>
    <p:extLst>
      <p:ext uri="{BB962C8B-B14F-4D97-AF65-F5344CB8AC3E}">
        <p14:creationId xmlns:p14="http://schemas.microsoft.com/office/powerpoint/2010/main" val="35656580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261637"/>
            <a:ext cx="5971100" cy="882223"/>
          </a:xfrm>
        </p:spPr>
        <p:txBody>
          <a:bodyPr>
            <a:normAutofit/>
          </a:bodyPr>
          <a:lstStyle/>
          <a:p>
            <a:pPr algn="ctr"/>
            <a:r>
              <a:rPr lang="en-US" sz="4000" b="1" cap="small" dirty="0">
                <a:solidFill>
                  <a:schemeClr val="tx1">
                    <a:lumMod val="85000"/>
                  </a:schemeClr>
                </a:solidFill>
                <a:effectLst>
                  <a:outerShdw blurRad="38100" dist="38100" dir="2700000" algn="tl">
                    <a:srgbClr val="000000">
                      <a:alpha val="43137"/>
                    </a:srgbClr>
                  </a:outerShdw>
                </a:effectLst>
                <a:latin typeface="Century Schoolbook" panose="02040604050505020304" pitchFamily="18" charset="0"/>
              </a:rPr>
              <a:t>Lead in your home? </a:t>
            </a:r>
          </a:p>
        </p:txBody>
      </p:sp>
      <p:pic>
        <p:nvPicPr>
          <p:cNvPr id="4101" name="Picture 5" descr="C:\Users\cskinner\AppData\Local\Microsoft\Windows\Temporary Internet Files\Content.IE5\BC61GTWE\MC900250618[1].wmf"/>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1878330" y="1349302"/>
            <a:ext cx="2930525" cy="28813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77500" y="4385313"/>
            <a:ext cx="7266500" cy="2246769"/>
          </a:xfrm>
          <a:prstGeom prst="rect">
            <a:avLst/>
          </a:prstGeom>
          <a:solidFill>
            <a:srgbClr val="FE8637">
              <a:alpha val="63000"/>
            </a:srgbClr>
          </a:solidFill>
          <a:effectLst>
            <a:softEdge rad="381000"/>
          </a:effectLst>
        </p:spPr>
        <p:txBody>
          <a:bodyPr wrap="square" rtlCol="0">
            <a:spAutoFit/>
          </a:bodyPr>
          <a:lstStyle/>
          <a:p>
            <a:pPr marL="342900" indent="-342900">
              <a:buFont typeface="Arial" panose="020B0604020202020204" pitchFamily="34" charset="0"/>
              <a:buChar char="•"/>
            </a:pPr>
            <a:endParaRPr lang="en-US" sz="2000" dirty="0">
              <a:solidFill>
                <a:schemeClr val="bg1"/>
              </a:solidFill>
              <a:latin typeface="Century Schoolbook" panose="02040604050505020304" pitchFamily="18" charset="0"/>
            </a:endParaRPr>
          </a:p>
          <a:p>
            <a:pPr marL="342900" indent="-342900">
              <a:buFont typeface="Arial" panose="020B0604020202020204" pitchFamily="34" charset="0"/>
              <a:buChar char="•"/>
            </a:pPr>
            <a:r>
              <a:rPr lang="en-US" sz="2000" dirty="0">
                <a:solidFill>
                  <a:schemeClr val="tx1">
                    <a:lumMod val="75000"/>
                  </a:schemeClr>
                </a:solidFill>
                <a:effectLst>
                  <a:outerShdw blurRad="38100" dist="38100" dir="2700000" algn="tl">
                    <a:srgbClr val="000000">
                      <a:alpha val="43137"/>
                    </a:srgbClr>
                  </a:outerShdw>
                </a:effectLst>
                <a:latin typeface="Century Schoolbook" panose="02040604050505020304" pitchFamily="18" charset="0"/>
              </a:rPr>
              <a:t>HUD requires Tenants be provided EPA pamphlet</a:t>
            </a:r>
          </a:p>
          <a:p>
            <a:pPr marL="342900" indent="-342900">
              <a:buFont typeface="Arial" panose="020B0604020202020204" pitchFamily="34" charset="0"/>
              <a:buChar char="•"/>
            </a:pPr>
            <a:r>
              <a:rPr lang="en-US" sz="2000" dirty="0">
                <a:solidFill>
                  <a:schemeClr val="tx1">
                    <a:lumMod val="75000"/>
                  </a:schemeClr>
                </a:solidFill>
                <a:effectLst>
                  <a:outerShdw blurRad="38100" dist="38100" dir="2700000" algn="tl">
                    <a:srgbClr val="000000">
                      <a:alpha val="43137"/>
                    </a:srgbClr>
                  </a:outerShdw>
                </a:effectLst>
                <a:latin typeface="Century Schoolbook" panose="02040604050505020304" pitchFamily="18" charset="0"/>
              </a:rPr>
              <a:t>Homes built before 1978 may contain lead based paint, be aware! </a:t>
            </a:r>
          </a:p>
          <a:p>
            <a:pPr marL="342900" indent="-342900">
              <a:buFont typeface="Arial" panose="020B0604020202020204" pitchFamily="34" charset="0"/>
              <a:buChar char="•"/>
            </a:pPr>
            <a:r>
              <a:rPr lang="en-US" sz="2000" dirty="0">
                <a:solidFill>
                  <a:schemeClr val="tx1">
                    <a:lumMod val="75000"/>
                  </a:schemeClr>
                </a:solidFill>
                <a:effectLst>
                  <a:outerShdw blurRad="38100" dist="38100" dir="2700000" algn="tl">
                    <a:srgbClr val="000000">
                      <a:alpha val="43137"/>
                    </a:srgbClr>
                  </a:outerShdw>
                </a:effectLst>
                <a:latin typeface="Century Schoolbook" panose="02040604050505020304" pitchFamily="18" charset="0"/>
              </a:rPr>
              <a:t>Landlords must notify </a:t>
            </a:r>
            <a:r>
              <a:rPr lang="en-US" sz="2000" dirty="0" err="1">
                <a:solidFill>
                  <a:schemeClr val="tx1">
                    <a:lumMod val="75000"/>
                  </a:schemeClr>
                </a:solidFill>
                <a:effectLst>
                  <a:outerShdw blurRad="38100" dist="38100" dir="2700000" algn="tl">
                    <a:srgbClr val="000000">
                      <a:alpha val="43137"/>
                    </a:srgbClr>
                  </a:outerShdw>
                </a:effectLst>
                <a:latin typeface="Century Schoolbook" panose="02040604050505020304" pitchFamily="18" charset="0"/>
              </a:rPr>
              <a:t>Leasee</a:t>
            </a:r>
            <a:r>
              <a:rPr lang="en-US" sz="2000" dirty="0">
                <a:solidFill>
                  <a:schemeClr val="tx1">
                    <a:lumMod val="75000"/>
                  </a:schemeClr>
                </a:solidFill>
                <a:effectLst>
                  <a:outerShdw blurRad="38100" dist="38100" dir="2700000" algn="tl">
                    <a:srgbClr val="000000">
                      <a:alpha val="43137"/>
                    </a:srgbClr>
                  </a:outerShdw>
                </a:effectLst>
                <a:latin typeface="Century Schoolbook" panose="02040604050505020304" pitchFamily="18" charset="0"/>
              </a:rPr>
              <a:t> of lead based paint/ hazards if present before the Lease takes effect. </a:t>
            </a:r>
          </a:p>
          <a:p>
            <a:pPr marL="342900" indent="-342900">
              <a:buFont typeface="Arial" panose="020B0604020202020204" pitchFamily="34" charset="0"/>
              <a:buChar char="•"/>
            </a:pPr>
            <a:endParaRPr lang="en-US" sz="2000" dirty="0">
              <a:solidFill>
                <a:schemeClr val="bg1"/>
              </a:solidFill>
              <a:latin typeface="Century Schoolbook" panose="02040604050505020304" pitchFamily="18" charset="0"/>
            </a:endParaRPr>
          </a:p>
        </p:txBody>
      </p:sp>
      <p:pic>
        <p:nvPicPr>
          <p:cNvPr id="7" name="Picture 6">
            <a:extLst>
              <a:ext uri="{FF2B5EF4-FFF2-40B4-BE49-F238E27FC236}">
                <a16:creationId xmlns:a16="http://schemas.microsoft.com/office/drawing/2014/main" id="{DEB8F81B-F5F4-459F-A48E-0E735F0F7F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521679"/>
            <a:ext cx="3443410" cy="2536558"/>
          </a:xfrm>
          <a:prstGeom prst="rect">
            <a:avLst/>
          </a:prstGeom>
        </p:spPr>
      </p:pic>
    </p:spTree>
    <p:extLst>
      <p:ext uri="{BB962C8B-B14F-4D97-AF65-F5344CB8AC3E}">
        <p14:creationId xmlns:p14="http://schemas.microsoft.com/office/powerpoint/2010/main" val="628503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wipe(down)">
                                      <p:cBhvr>
                                        <p:cTn id="12" dur="500"/>
                                        <p:tgtEl>
                                          <p:spTgt spid="41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95400"/>
            <a:ext cx="5943600" cy="2286000"/>
          </a:xfrm>
        </p:spPr>
        <p:txBody>
          <a:bodyPr>
            <a:noAutofit/>
          </a:bodyPr>
          <a:lstStyle/>
          <a:p>
            <a:pPr algn="ctr"/>
            <a:r>
              <a:rPr lang="en-US" sz="6600" dirty="0">
                <a:effectLst>
                  <a:outerShdw blurRad="38100" dist="38100" dir="2700000" algn="tl">
                    <a:srgbClr val="000000">
                      <a:alpha val="43137"/>
                    </a:srgbClr>
                  </a:outerShdw>
                </a:effectLst>
              </a:rPr>
              <a:t>Participant Handbook</a:t>
            </a:r>
          </a:p>
        </p:txBody>
      </p:sp>
      <p:sp>
        <p:nvSpPr>
          <p:cNvPr id="3" name="Text Placeholder 2"/>
          <p:cNvSpPr>
            <a:spLocks noGrp="1"/>
          </p:cNvSpPr>
          <p:nvPr>
            <p:ph type="body" idx="1"/>
          </p:nvPr>
        </p:nvSpPr>
        <p:spPr>
          <a:xfrm>
            <a:off x="2286000" y="4114800"/>
            <a:ext cx="5562600" cy="1295400"/>
          </a:xfrm>
        </p:spPr>
        <p:txBody>
          <a:bodyPr>
            <a:normAutofit/>
          </a:bodyPr>
          <a:lstStyle/>
          <a:p>
            <a:pPr algn="ctr"/>
            <a:r>
              <a:rPr lang="en-US" sz="2800" dirty="0">
                <a:effectLst>
                  <a:outerShdw blurRad="38100" dist="38100" dir="2700000" algn="tl">
                    <a:srgbClr val="000000">
                      <a:alpha val="43137"/>
                    </a:srgbClr>
                  </a:outerShdw>
                </a:effectLst>
              </a:rPr>
              <a:t>All you need to know about the HCV Program</a:t>
            </a:r>
          </a:p>
        </p:txBody>
      </p:sp>
    </p:spTree>
    <p:extLst>
      <p:ext uri="{BB962C8B-B14F-4D97-AF65-F5344CB8AC3E}">
        <p14:creationId xmlns:p14="http://schemas.microsoft.com/office/powerpoint/2010/main" val="39087583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485900" y="76200"/>
            <a:ext cx="5791200" cy="1725294"/>
          </a:xfrm>
        </p:spPr>
        <p:txBody>
          <a:bodyPr>
            <a:normAutofit/>
          </a:bodyPr>
          <a:lstStyle/>
          <a:p>
            <a:pPr algn="ctr"/>
            <a:r>
              <a:rPr lang="en-US" sz="3800" b="1" dirty="0">
                <a:solidFill>
                  <a:schemeClr val="tx1"/>
                </a:solidFill>
                <a:effectLst>
                  <a:outerShdw blurRad="38100" dist="38100" dir="2700000" algn="tl">
                    <a:srgbClr val="000000">
                      <a:alpha val="43137"/>
                    </a:srgbClr>
                  </a:outerShdw>
                </a:effectLst>
              </a:rPr>
              <a:t>Where to Look: Housing Search</a:t>
            </a:r>
          </a:p>
        </p:txBody>
      </p:sp>
      <p:pic>
        <p:nvPicPr>
          <p:cNvPr id="5122"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892943" y="2151737"/>
            <a:ext cx="2786113" cy="3468925"/>
          </a:xfrm>
        </p:spPr>
      </p:pic>
      <p:sp>
        <p:nvSpPr>
          <p:cNvPr id="6" name="Content Placeholder 5"/>
          <p:cNvSpPr>
            <a:spLocks noGrp="1"/>
          </p:cNvSpPr>
          <p:nvPr>
            <p:ph sz="quarter" idx="2"/>
          </p:nvPr>
        </p:nvSpPr>
        <p:spPr>
          <a:xfrm>
            <a:off x="4381500" y="1981200"/>
            <a:ext cx="3980809" cy="4572000"/>
          </a:xfrm>
        </p:spPr>
        <p:txBody>
          <a:bodyPr/>
          <a:lstStyle/>
          <a:p>
            <a:r>
              <a:rPr lang="en-US"/>
              <a:t>AffordableHousing.</a:t>
            </a:r>
            <a:r>
              <a:rPr lang="en-US" dirty="0"/>
              <a:t>com</a:t>
            </a:r>
          </a:p>
          <a:p>
            <a:r>
              <a:rPr lang="en-US" dirty="0"/>
              <a:t>Internet</a:t>
            </a:r>
          </a:p>
          <a:p>
            <a:r>
              <a:rPr lang="en-US" dirty="0"/>
              <a:t>Newspaper</a:t>
            </a:r>
          </a:p>
          <a:p>
            <a:r>
              <a:rPr lang="en-US" dirty="0"/>
              <a:t>Call </a:t>
            </a:r>
          </a:p>
          <a:p>
            <a:r>
              <a:rPr lang="en-US" dirty="0"/>
              <a:t>Word of Mouth</a:t>
            </a:r>
          </a:p>
          <a:p>
            <a:endParaRPr lang="en-US" dirty="0"/>
          </a:p>
          <a:p>
            <a:r>
              <a:rPr lang="en-US" dirty="0"/>
              <a:t>Housing Searching Progress Report </a:t>
            </a:r>
            <a:br>
              <a:rPr lang="en-US" dirty="0"/>
            </a:br>
            <a:r>
              <a:rPr lang="en-US" dirty="0"/>
              <a:t>(Request for Extension)</a:t>
            </a:r>
          </a:p>
        </p:txBody>
      </p:sp>
    </p:spTree>
    <p:extLst>
      <p:ext uri="{BB962C8B-B14F-4D97-AF65-F5344CB8AC3E}">
        <p14:creationId xmlns:p14="http://schemas.microsoft.com/office/powerpoint/2010/main" val="3744824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200" b="1" dirty="0">
                <a:solidFill>
                  <a:schemeClr val="tx2">
                    <a:lumMod val="50000"/>
                  </a:schemeClr>
                </a:solidFill>
                <a:effectLst>
                  <a:outerShdw blurRad="38100" dist="38100" dir="2700000" algn="tl">
                    <a:srgbClr val="000000">
                      <a:alpha val="43137"/>
                    </a:srgbClr>
                  </a:outerShdw>
                </a:effectLst>
              </a:rPr>
              <a:t>Where you may live </a:t>
            </a:r>
            <a:br>
              <a:rPr lang="en-US" b="1" dirty="0"/>
            </a:br>
            <a:endParaRPr lang="en-US" b="1" dirty="0"/>
          </a:p>
        </p:txBody>
      </p:sp>
      <p:pic>
        <p:nvPicPr>
          <p:cNvPr id="7" name="Content Placeholder 6"/>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1924154" y="2504863"/>
            <a:ext cx="2466975" cy="3810000"/>
          </a:xfrm>
        </p:spPr>
      </p:pic>
      <p:sp>
        <p:nvSpPr>
          <p:cNvPr id="5" name="Text Placeholder 4"/>
          <p:cNvSpPr>
            <a:spLocks noGrp="1"/>
          </p:cNvSpPr>
          <p:nvPr>
            <p:ph type="body" sz="quarter" idx="1"/>
          </p:nvPr>
        </p:nvSpPr>
        <p:spPr>
          <a:xfrm>
            <a:off x="4391129" y="1393633"/>
            <a:ext cx="3657600" cy="658368"/>
          </a:xfrm>
        </p:spPr>
        <p:txBody>
          <a:bodyPr/>
          <a:lstStyle/>
          <a:p>
            <a:pPr algn="ctr"/>
            <a:r>
              <a:rPr lang="en-US" dirty="0"/>
              <a:t>Surrounding Counties or States*</a:t>
            </a:r>
          </a:p>
        </p:txBody>
      </p:sp>
      <p:sp>
        <p:nvSpPr>
          <p:cNvPr id="6" name="Text Placeholder 5"/>
          <p:cNvSpPr>
            <a:spLocks noGrp="1"/>
          </p:cNvSpPr>
          <p:nvPr>
            <p:ph type="body" sz="quarter" idx="3"/>
          </p:nvPr>
        </p:nvSpPr>
        <p:spPr>
          <a:xfrm>
            <a:off x="571500" y="1410805"/>
            <a:ext cx="3657600" cy="658368"/>
          </a:xfrm>
        </p:spPr>
        <p:txBody>
          <a:bodyPr/>
          <a:lstStyle/>
          <a:p>
            <a:pPr algn="ctr"/>
            <a:r>
              <a:rPr lang="en-US" dirty="0"/>
              <a:t>Boone County </a:t>
            </a:r>
          </a:p>
        </p:txBody>
      </p:sp>
      <p:pic>
        <p:nvPicPr>
          <p:cNvPr id="614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0470" y="2488697"/>
            <a:ext cx="396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Notched Right Arrow 7"/>
          <p:cNvSpPr/>
          <p:nvPr/>
        </p:nvSpPr>
        <p:spPr>
          <a:xfrm rot="7702213">
            <a:off x="3296879" y="1086432"/>
            <a:ext cx="838200" cy="457200"/>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 name="TextBox 2"/>
          <p:cNvSpPr txBox="1"/>
          <p:nvPr/>
        </p:nvSpPr>
        <p:spPr>
          <a:xfrm>
            <a:off x="5599444" y="6013450"/>
            <a:ext cx="2971800" cy="369332"/>
          </a:xfrm>
          <a:prstGeom prst="rect">
            <a:avLst/>
          </a:prstGeom>
          <a:noFill/>
        </p:spPr>
        <p:txBody>
          <a:bodyPr wrap="square" rtlCol="0">
            <a:spAutoFit/>
          </a:bodyPr>
          <a:lstStyle/>
          <a:p>
            <a:r>
              <a:rPr lang="en-US" dirty="0"/>
              <a:t>*Requires Porting</a:t>
            </a:r>
          </a:p>
        </p:txBody>
      </p:sp>
      <p:sp>
        <p:nvSpPr>
          <p:cNvPr id="4" name="TextBox 3">
            <a:extLst>
              <a:ext uri="{FF2B5EF4-FFF2-40B4-BE49-F238E27FC236}">
                <a16:creationId xmlns:a16="http://schemas.microsoft.com/office/drawing/2014/main" id="{C035FEFC-BDF2-4602-8027-FEBD13CB9215}"/>
              </a:ext>
            </a:extLst>
          </p:cNvPr>
          <p:cNvSpPr txBox="1"/>
          <p:nvPr/>
        </p:nvSpPr>
        <p:spPr>
          <a:xfrm>
            <a:off x="304800" y="2597130"/>
            <a:ext cx="1684668" cy="3416320"/>
          </a:xfrm>
          <a:prstGeom prst="rect">
            <a:avLst/>
          </a:prstGeom>
          <a:noFill/>
        </p:spPr>
        <p:txBody>
          <a:bodyPr wrap="square" rtlCol="0">
            <a:spAutoFit/>
          </a:bodyPr>
          <a:lstStyle/>
          <a:p>
            <a:pPr marL="285750" indent="-285750">
              <a:buFont typeface="Arial" panose="020B0604020202020204" pitchFamily="34" charset="0"/>
              <a:buChar char="•"/>
            </a:pPr>
            <a:r>
              <a:rPr lang="en-US" dirty="0"/>
              <a:t>Ashland</a:t>
            </a:r>
          </a:p>
          <a:p>
            <a:pPr marL="285750" indent="-285750">
              <a:buFont typeface="Arial" panose="020B0604020202020204" pitchFamily="34" charset="0"/>
              <a:buChar char="•"/>
            </a:pPr>
            <a:r>
              <a:rPr lang="en-US" dirty="0"/>
              <a:t>Centralia</a:t>
            </a:r>
          </a:p>
          <a:p>
            <a:pPr marL="285750" indent="-285750">
              <a:buFont typeface="Arial" panose="020B0604020202020204" pitchFamily="34" charset="0"/>
              <a:buChar char="•"/>
            </a:pPr>
            <a:r>
              <a:rPr lang="en-US" dirty="0"/>
              <a:t>Harrisburg</a:t>
            </a:r>
          </a:p>
          <a:p>
            <a:pPr marL="285750" indent="-285750">
              <a:buFont typeface="Arial" panose="020B0604020202020204" pitchFamily="34" charset="0"/>
              <a:buChar char="•"/>
            </a:pPr>
            <a:r>
              <a:rPr lang="en-US" dirty="0"/>
              <a:t>Hallsville</a:t>
            </a:r>
          </a:p>
          <a:p>
            <a:pPr marL="285750" indent="-285750">
              <a:buFont typeface="Arial" panose="020B0604020202020204" pitchFamily="34" charset="0"/>
              <a:buChar char="•"/>
            </a:pPr>
            <a:r>
              <a:rPr lang="en-US" dirty="0"/>
              <a:t>Hartsburg</a:t>
            </a:r>
          </a:p>
          <a:p>
            <a:pPr marL="285750" indent="-285750">
              <a:buFont typeface="Arial" panose="020B0604020202020204" pitchFamily="34" charset="0"/>
              <a:buChar char="•"/>
            </a:pPr>
            <a:r>
              <a:rPr lang="en-US" dirty="0"/>
              <a:t>Huntsville</a:t>
            </a:r>
          </a:p>
          <a:p>
            <a:pPr marL="285750" indent="-285750">
              <a:buFont typeface="Arial" panose="020B0604020202020204" pitchFamily="34" charset="0"/>
              <a:buChar char="•"/>
            </a:pPr>
            <a:r>
              <a:rPr lang="en-US" dirty="0"/>
              <a:t>Rocheport</a:t>
            </a:r>
          </a:p>
          <a:p>
            <a:pPr marL="285750" indent="-285750">
              <a:buFont typeface="Arial" panose="020B0604020202020204" pitchFamily="34" charset="0"/>
              <a:buChar char="•"/>
            </a:pPr>
            <a:r>
              <a:rPr lang="en-US" dirty="0"/>
              <a:t>Sturgeon</a:t>
            </a:r>
          </a:p>
          <a:p>
            <a:pPr marL="285750" indent="-285750">
              <a:buFont typeface="Arial" panose="020B0604020202020204" pitchFamily="34" charset="0"/>
              <a:buChar char="•"/>
            </a:pPr>
            <a:r>
              <a:rPr lang="en-US" dirty="0" err="1"/>
              <a:t>McBaine</a:t>
            </a:r>
            <a:endParaRPr lang="en-US" dirty="0"/>
          </a:p>
          <a:p>
            <a:pPr marL="285750" indent="-285750">
              <a:buFont typeface="Arial" panose="020B0604020202020204" pitchFamily="34" charset="0"/>
              <a:buChar char="•"/>
            </a:pPr>
            <a:r>
              <a:rPr lang="en-US" dirty="0"/>
              <a:t>Easley</a:t>
            </a:r>
          </a:p>
          <a:p>
            <a:pPr marL="285750" indent="-285750">
              <a:buFont typeface="Arial" panose="020B0604020202020204" pitchFamily="34" charset="0"/>
              <a:buChar char="•"/>
            </a:pPr>
            <a:r>
              <a:rPr lang="en-US" dirty="0"/>
              <a:t>Sapp</a:t>
            </a:r>
          </a:p>
          <a:p>
            <a:pPr marL="285750" indent="-285750">
              <a:buFont typeface="Arial" panose="020B0604020202020204" pitchFamily="34" charset="0"/>
              <a:buChar char="•"/>
            </a:pPr>
            <a:r>
              <a:rPr lang="en-US" dirty="0"/>
              <a:t>Columbia</a:t>
            </a:r>
          </a:p>
        </p:txBody>
      </p:sp>
    </p:spTree>
    <p:extLst>
      <p:ext uri="{BB962C8B-B14F-4D97-AF65-F5344CB8AC3E}">
        <p14:creationId xmlns:p14="http://schemas.microsoft.com/office/powerpoint/2010/main" val="11156365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bg/>
                                          </p:spTgt>
                                        </p:tgtEl>
                                        <p:attrNameLst>
                                          <p:attrName>style.visibility</p:attrName>
                                        </p:attrNameLst>
                                      </p:cBhvr>
                                      <p:to>
                                        <p:strVal val="visible"/>
                                      </p:to>
                                    </p:set>
                                    <p:animEffect transition="in" filter="fade">
                                      <p:cBhvr>
                                        <p:cTn id="30" dur="500"/>
                                        <p:tgtEl>
                                          <p:spTgt spid="5">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146"/>
                                        </p:tgtEl>
                                        <p:attrNameLst>
                                          <p:attrName>style.visibility</p:attrName>
                                        </p:attrNameLst>
                                      </p:cBhvr>
                                      <p:to>
                                        <p:strVal val="visible"/>
                                      </p:to>
                                    </p:set>
                                    <p:animEffect transition="in" filter="fade">
                                      <p:cBhvr>
                                        <p:cTn id="38" dur="500"/>
                                        <p:tgtEl>
                                          <p:spTgt spid="614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animBg="1"/>
      <p:bldP spid="6" grpId="0" animBg="1"/>
      <p:bldP spid="8" grpId="0" animBg="1"/>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EB96-0B9F-4F0E-B98D-DEFD82D312B9}"/>
              </a:ext>
            </a:extLst>
          </p:cNvPr>
          <p:cNvSpPr>
            <a:spLocks noGrp="1"/>
          </p:cNvSpPr>
          <p:nvPr>
            <p:ph type="title"/>
          </p:nvPr>
        </p:nvSpPr>
        <p:spPr>
          <a:xfrm>
            <a:off x="812242" y="460248"/>
            <a:ext cx="7341158" cy="655638"/>
          </a:xfrm>
        </p:spPr>
        <p:txBody>
          <a:bodyPr>
            <a:noAutofit/>
          </a:bodyPr>
          <a:lstStyle/>
          <a:p>
            <a:pPr algn="ctr"/>
            <a:r>
              <a:rPr lang="en-US" sz="3800" b="1" dirty="0">
                <a:solidFill>
                  <a:schemeClr val="tx2">
                    <a:lumMod val="50000"/>
                  </a:schemeClr>
                </a:solidFill>
                <a:effectLst>
                  <a:outerShdw blurRad="38100" dist="38100" dir="2700000" algn="tl">
                    <a:srgbClr val="000000">
                      <a:alpha val="43137"/>
                    </a:srgbClr>
                  </a:outerShdw>
                </a:effectLst>
              </a:rPr>
              <a:t>Resources and Referrals</a:t>
            </a:r>
          </a:p>
        </p:txBody>
      </p:sp>
      <p:sp>
        <p:nvSpPr>
          <p:cNvPr id="3" name="Content Placeholder 2">
            <a:extLst>
              <a:ext uri="{FF2B5EF4-FFF2-40B4-BE49-F238E27FC236}">
                <a16:creationId xmlns:a16="http://schemas.microsoft.com/office/drawing/2014/main" id="{16696C5B-CCC1-42A5-A5AC-BC9719A702EB}"/>
              </a:ext>
            </a:extLst>
          </p:cNvPr>
          <p:cNvSpPr>
            <a:spLocks noGrp="1"/>
          </p:cNvSpPr>
          <p:nvPr>
            <p:ph sz="quarter" idx="1"/>
          </p:nvPr>
        </p:nvSpPr>
        <p:spPr>
          <a:xfrm>
            <a:off x="838200" y="1524000"/>
            <a:ext cx="7467600" cy="4873752"/>
          </a:xfrm>
        </p:spPr>
        <p:txBody>
          <a:bodyPr>
            <a:normAutofit fontScale="92500" lnSpcReduction="10000"/>
          </a:bodyPr>
          <a:lstStyle/>
          <a:p>
            <a:r>
              <a:rPr lang="en-US" dirty="0"/>
              <a:t>Employment</a:t>
            </a:r>
          </a:p>
          <a:p>
            <a:r>
              <a:rPr lang="en-US" dirty="0"/>
              <a:t>Education</a:t>
            </a:r>
          </a:p>
          <a:p>
            <a:r>
              <a:rPr lang="en-US" dirty="0"/>
              <a:t>Basic Needs: Clothes, Food, Household</a:t>
            </a:r>
          </a:p>
          <a:p>
            <a:r>
              <a:rPr lang="en-US" dirty="0"/>
              <a:t>Utility/Deposit Assistance</a:t>
            </a:r>
          </a:p>
          <a:p>
            <a:r>
              <a:rPr lang="en-US" dirty="0"/>
              <a:t>Baby/Child Needs</a:t>
            </a:r>
          </a:p>
          <a:p>
            <a:r>
              <a:rPr lang="en-US" dirty="0"/>
              <a:t>After School</a:t>
            </a:r>
          </a:p>
          <a:p>
            <a:r>
              <a:rPr lang="en-US" dirty="0"/>
              <a:t>Medical</a:t>
            </a:r>
          </a:p>
          <a:p>
            <a:r>
              <a:rPr lang="en-US" dirty="0"/>
              <a:t>Elderly Services</a:t>
            </a:r>
          </a:p>
          <a:p>
            <a:r>
              <a:rPr lang="en-US" dirty="0"/>
              <a:t>Transportation</a:t>
            </a:r>
          </a:p>
          <a:p>
            <a:r>
              <a:rPr lang="en-US" dirty="0"/>
              <a:t>Legal/Cultural Services</a:t>
            </a:r>
          </a:p>
          <a:p>
            <a:endParaRPr lang="en-US" dirty="0"/>
          </a:p>
          <a:p>
            <a:r>
              <a:rPr lang="en-US" dirty="0"/>
              <a:t>* </a:t>
            </a:r>
            <a:r>
              <a:rPr lang="en-US" dirty="0" err="1"/>
              <a:t>TerraCom</a:t>
            </a:r>
            <a:r>
              <a:rPr lang="en-US" dirty="0"/>
              <a:t> Wireless (Free Smartphone)</a:t>
            </a:r>
          </a:p>
        </p:txBody>
      </p:sp>
    </p:spTree>
    <p:extLst>
      <p:ext uri="{BB962C8B-B14F-4D97-AF65-F5344CB8AC3E}">
        <p14:creationId xmlns:p14="http://schemas.microsoft.com/office/powerpoint/2010/main" val="2171956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4862" y="878823"/>
            <a:ext cx="8197324" cy="655638"/>
          </a:xfrm>
        </p:spPr>
        <p:txBody>
          <a:bodyPr>
            <a:noAutofit/>
          </a:bodyPr>
          <a:lstStyle/>
          <a:p>
            <a:pPr algn="ctr"/>
            <a:r>
              <a:rPr lang="en-US" sz="3800" b="1" dirty="0">
                <a:solidFill>
                  <a:schemeClr val="tx1"/>
                </a:solidFill>
                <a:effectLst>
                  <a:outerShdw blurRad="38100" dist="38100" dir="2700000" algn="tl">
                    <a:srgbClr val="000000">
                      <a:alpha val="43137"/>
                    </a:srgbClr>
                  </a:outerShdw>
                </a:effectLst>
              </a:rPr>
              <a:t>Complaint Inspection Procedure </a:t>
            </a:r>
          </a:p>
        </p:txBody>
      </p:sp>
      <p:sp>
        <p:nvSpPr>
          <p:cNvPr id="3" name="Content Placeholder 2"/>
          <p:cNvSpPr>
            <a:spLocks noGrp="1"/>
          </p:cNvSpPr>
          <p:nvPr>
            <p:ph sz="quarter" idx="1"/>
          </p:nvPr>
        </p:nvSpPr>
        <p:spPr>
          <a:xfrm>
            <a:off x="617230" y="1683374"/>
            <a:ext cx="7692588" cy="2133600"/>
          </a:xfrm>
        </p:spPr>
        <p:txBody>
          <a:bodyPr>
            <a:normAutofit/>
          </a:bodyPr>
          <a:lstStyle/>
          <a:p>
            <a:r>
              <a:rPr lang="en-US" dirty="0"/>
              <a:t>Report to Landlord in Writing (Repair, Date, Time)</a:t>
            </a:r>
          </a:p>
          <a:p>
            <a:r>
              <a:rPr lang="en-US" dirty="0"/>
              <a:t>Send Copy to CHA</a:t>
            </a:r>
          </a:p>
          <a:p>
            <a:r>
              <a:rPr lang="en-US" dirty="0"/>
              <a:t>If No Repair, Report to CHA in Writing</a:t>
            </a:r>
          </a:p>
          <a:p>
            <a:r>
              <a:rPr lang="en-US" dirty="0"/>
              <a:t>CHA 24-Hour Repairs (Emergency Only)</a:t>
            </a:r>
          </a:p>
        </p:txBody>
      </p:sp>
      <p:pic>
        <p:nvPicPr>
          <p:cNvPr id="7170" name="Picture 2" descr="C:\Users\cskinner\AppData\Local\Microsoft\Windows\Temporary Internet Files\Content.IE5\BC61GTWE\MC9003107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965887"/>
            <a:ext cx="2438400" cy="241136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708" y="3778874"/>
            <a:ext cx="2714091" cy="266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0473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171"/>
                                        </p:tgtEl>
                                        <p:attrNameLst>
                                          <p:attrName>style.visibility</p:attrName>
                                        </p:attrNameLst>
                                      </p:cBhvr>
                                      <p:to>
                                        <p:strVal val="visible"/>
                                      </p:to>
                                    </p:set>
                                    <p:animEffect transition="in" filter="fade">
                                      <p:cBhvr>
                                        <p:cTn id="30" dur="500"/>
                                        <p:tgtEl>
                                          <p:spTgt spid="7171"/>
                                        </p:tgtEl>
                                      </p:cBhvr>
                                    </p:animEffect>
                                  </p:childTnLst>
                                </p:cTn>
                              </p:par>
                              <p:par>
                                <p:cTn id="31" presetID="10" presetClass="entr" presetSubtype="0" fill="hold" nodeType="withEffect">
                                  <p:stCondLst>
                                    <p:cond delay="0"/>
                                  </p:stCondLst>
                                  <p:childTnLst>
                                    <p:set>
                                      <p:cBhvr>
                                        <p:cTn id="32" dur="1" fill="hold">
                                          <p:stCondLst>
                                            <p:cond delay="0"/>
                                          </p:stCondLst>
                                        </p:cTn>
                                        <p:tgtEl>
                                          <p:spTgt spid="7170"/>
                                        </p:tgtEl>
                                        <p:attrNameLst>
                                          <p:attrName>style.visibility</p:attrName>
                                        </p:attrNameLst>
                                      </p:cBhvr>
                                      <p:to>
                                        <p:strVal val="visible"/>
                                      </p:to>
                                    </p:set>
                                    <p:animEffect transition="in" filter="fade">
                                      <p:cBhvr>
                                        <p:cTn id="3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119B8C-93A9-DDCE-A389-B33E0BF9F29A}"/>
              </a:ext>
            </a:extLst>
          </p:cNvPr>
          <p:cNvSpPr>
            <a:spLocks noGrp="1"/>
          </p:cNvSpPr>
          <p:nvPr>
            <p:ph sz="quarter" idx="1"/>
          </p:nvPr>
        </p:nvSpPr>
        <p:spPr/>
        <p:txBody>
          <a:bodyPr/>
          <a:lstStyle/>
          <a:p>
            <a:endParaRPr lang="en-US"/>
          </a:p>
        </p:txBody>
      </p:sp>
      <p:graphicFrame>
        <p:nvGraphicFramePr>
          <p:cNvPr id="4" name="Object 3">
            <a:extLst>
              <a:ext uri="{FF2B5EF4-FFF2-40B4-BE49-F238E27FC236}">
                <a16:creationId xmlns:a16="http://schemas.microsoft.com/office/drawing/2014/main" id="{AC24EC7E-D79B-C851-F387-C693C304ED0A}"/>
              </a:ext>
            </a:extLst>
          </p:cNvPr>
          <p:cNvGraphicFramePr>
            <a:graphicFrameLocks noChangeAspect="1"/>
          </p:cNvGraphicFramePr>
          <p:nvPr>
            <p:extLst>
              <p:ext uri="{D42A27DB-BD31-4B8C-83A1-F6EECF244321}">
                <p14:modId xmlns:p14="http://schemas.microsoft.com/office/powerpoint/2010/main" val="4055150441"/>
              </p:ext>
            </p:extLst>
          </p:nvPr>
        </p:nvGraphicFramePr>
        <p:xfrm>
          <a:off x="161365" y="76200"/>
          <a:ext cx="8677835" cy="6705600"/>
        </p:xfrm>
        <a:graphic>
          <a:graphicData uri="http://schemas.openxmlformats.org/presentationml/2006/ole">
            <mc:AlternateContent xmlns:mc="http://schemas.openxmlformats.org/markup-compatibility/2006">
              <mc:Choice xmlns:v="urn:schemas-microsoft-com:vml" Requires="v">
                <p:oleObj name="Acrobat Document" r:id="rId2" imgW="7543540" imgH="5829184" progId="Acrobat.Document.DC">
                  <p:embed/>
                </p:oleObj>
              </mc:Choice>
              <mc:Fallback>
                <p:oleObj name="Acrobat Document" r:id="rId2" imgW="7543540" imgH="5829184" progId="Acrobat.Document.DC">
                  <p:embed/>
                  <p:pic>
                    <p:nvPicPr>
                      <p:cNvPr id="0" name=""/>
                      <p:cNvPicPr/>
                      <p:nvPr/>
                    </p:nvPicPr>
                    <p:blipFill>
                      <a:blip r:embed="rId3"/>
                      <a:stretch>
                        <a:fillRect/>
                      </a:stretch>
                    </p:blipFill>
                    <p:spPr>
                      <a:xfrm>
                        <a:off x="161365" y="76200"/>
                        <a:ext cx="8677835" cy="6705600"/>
                      </a:xfrm>
                      <a:prstGeom prst="rect">
                        <a:avLst/>
                      </a:prstGeom>
                    </p:spPr>
                  </p:pic>
                </p:oleObj>
              </mc:Fallback>
            </mc:AlternateContent>
          </a:graphicData>
        </a:graphic>
      </p:graphicFrame>
    </p:spTree>
    <p:extLst>
      <p:ext uri="{BB962C8B-B14F-4D97-AF65-F5344CB8AC3E}">
        <p14:creationId xmlns:p14="http://schemas.microsoft.com/office/powerpoint/2010/main" val="12619778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5A3B-7B56-E93B-6ABC-6999879A77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EF54CD-FC0E-B3BC-0DDA-8D01A4867C12}"/>
              </a:ext>
            </a:extLst>
          </p:cNvPr>
          <p:cNvSpPr>
            <a:spLocks noGrp="1"/>
          </p:cNvSpPr>
          <p:nvPr>
            <p:ph sz="quarter" idx="1"/>
          </p:nvPr>
        </p:nvSpPr>
        <p:spPr/>
        <p:txBody>
          <a:bodyPr/>
          <a:lstStyle/>
          <a:p>
            <a:endParaRPr lang="en-US"/>
          </a:p>
        </p:txBody>
      </p:sp>
      <p:graphicFrame>
        <p:nvGraphicFramePr>
          <p:cNvPr id="5" name="Object 4">
            <a:extLst>
              <a:ext uri="{FF2B5EF4-FFF2-40B4-BE49-F238E27FC236}">
                <a16:creationId xmlns:a16="http://schemas.microsoft.com/office/drawing/2014/main" id="{F732738C-DAA3-1A88-EAF7-537D75320970}"/>
              </a:ext>
            </a:extLst>
          </p:cNvPr>
          <p:cNvGraphicFramePr>
            <a:graphicFrameLocks noChangeAspect="1"/>
          </p:cNvGraphicFramePr>
          <p:nvPr>
            <p:extLst>
              <p:ext uri="{D42A27DB-BD31-4B8C-83A1-F6EECF244321}">
                <p14:modId xmlns:p14="http://schemas.microsoft.com/office/powerpoint/2010/main" val="1782704864"/>
              </p:ext>
            </p:extLst>
          </p:nvPr>
        </p:nvGraphicFramePr>
        <p:xfrm>
          <a:off x="76200" y="28575"/>
          <a:ext cx="8838079" cy="6829425"/>
        </p:xfrm>
        <a:graphic>
          <a:graphicData uri="http://schemas.openxmlformats.org/presentationml/2006/ole">
            <mc:AlternateContent xmlns:mc="http://schemas.openxmlformats.org/markup-compatibility/2006">
              <mc:Choice xmlns:v="urn:schemas-microsoft-com:vml" Requires="v">
                <p:oleObj name="Acrobat Document" r:id="rId2" imgW="7543540" imgH="5829184" progId="Acrobat.Document.DC">
                  <p:embed/>
                </p:oleObj>
              </mc:Choice>
              <mc:Fallback>
                <p:oleObj name="Acrobat Document" r:id="rId2" imgW="7543540" imgH="5829184" progId="Acrobat.Document.DC">
                  <p:embed/>
                  <p:pic>
                    <p:nvPicPr>
                      <p:cNvPr id="0" name=""/>
                      <p:cNvPicPr/>
                      <p:nvPr/>
                    </p:nvPicPr>
                    <p:blipFill>
                      <a:blip r:embed="rId3"/>
                      <a:stretch>
                        <a:fillRect/>
                      </a:stretch>
                    </p:blipFill>
                    <p:spPr>
                      <a:xfrm>
                        <a:off x="76200" y="28575"/>
                        <a:ext cx="8838079" cy="6829425"/>
                      </a:xfrm>
                      <a:prstGeom prst="rect">
                        <a:avLst/>
                      </a:prstGeom>
                    </p:spPr>
                  </p:pic>
                </p:oleObj>
              </mc:Fallback>
            </mc:AlternateContent>
          </a:graphicData>
        </a:graphic>
      </p:graphicFrame>
    </p:spTree>
    <p:extLst>
      <p:ext uri="{BB962C8B-B14F-4D97-AF65-F5344CB8AC3E}">
        <p14:creationId xmlns:p14="http://schemas.microsoft.com/office/powerpoint/2010/main" val="649871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ADA7-2E44-4A14-AA82-789CC36EEAC7}"/>
              </a:ext>
            </a:extLst>
          </p:cNvPr>
          <p:cNvSpPr>
            <a:spLocks noGrp="1"/>
          </p:cNvSpPr>
          <p:nvPr>
            <p:ph type="title"/>
          </p:nvPr>
        </p:nvSpPr>
        <p:spPr>
          <a:xfrm>
            <a:off x="609599" y="304800"/>
            <a:ext cx="7543800" cy="808038"/>
          </a:xfrm>
        </p:spPr>
        <p:txBody>
          <a:bodyPr>
            <a:normAutofit/>
          </a:bodyPr>
          <a:lstStyle/>
          <a:p>
            <a:pPr algn="ctr"/>
            <a:r>
              <a:rPr lang="en-US" sz="3800" b="1" dirty="0">
                <a:solidFill>
                  <a:schemeClr val="tx2">
                    <a:lumMod val="50000"/>
                  </a:schemeClr>
                </a:solidFill>
                <a:effectLst>
                  <a:outerShdw blurRad="38100" dist="38100" dir="2700000" algn="tl">
                    <a:srgbClr val="000000">
                      <a:alpha val="43137"/>
                    </a:srgbClr>
                  </a:outerShdw>
                </a:effectLst>
              </a:rPr>
              <a:t>Healthy Home Connections</a:t>
            </a:r>
          </a:p>
        </p:txBody>
      </p:sp>
      <p:sp>
        <p:nvSpPr>
          <p:cNvPr id="3" name="Content Placeholder 2">
            <a:extLst>
              <a:ext uri="{FF2B5EF4-FFF2-40B4-BE49-F238E27FC236}">
                <a16:creationId xmlns:a16="http://schemas.microsoft.com/office/drawing/2014/main" id="{991306BE-F1B6-4880-904E-892CE1E5C93A}"/>
              </a:ext>
            </a:extLst>
          </p:cNvPr>
          <p:cNvSpPr>
            <a:spLocks noGrp="1"/>
          </p:cNvSpPr>
          <p:nvPr>
            <p:ph sz="quarter" idx="1"/>
          </p:nvPr>
        </p:nvSpPr>
        <p:spPr>
          <a:xfrm>
            <a:off x="609599" y="1257300"/>
            <a:ext cx="7239000" cy="1943100"/>
          </a:xfrm>
        </p:spPr>
        <p:txBody>
          <a:bodyPr>
            <a:normAutofit/>
          </a:bodyPr>
          <a:lstStyle/>
          <a:p>
            <a:r>
              <a:rPr lang="en-US" sz="1800" dirty="0"/>
              <a:t>Healthy Home Connections works with participants to connect them to valuable community resources</a:t>
            </a:r>
          </a:p>
          <a:p>
            <a:r>
              <a:rPr lang="en-US" sz="1800" dirty="0"/>
              <a:t>Healthy Home Connections coordinates with these agencies, and many more;</a:t>
            </a:r>
          </a:p>
          <a:p>
            <a:r>
              <a:rPr lang="en-US" sz="1800" dirty="0"/>
              <a:t>HHC is located at the JW Blind Boone Community Center at 301 N Providence Rd</a:t>
            </a:r>
          </a:p>
          <a:p>
            <a:endParaRPr lang="en-US" sz="2000" dirty="0"/>
          </a:p>
          <a:p>
            <a:endParaRPr lang="en-US" sz="2000" dirty="0"/>
          </a:p>
          <a:p>
            <a:endParaRPr lang="en-US" sz="2000" dirty="0"/>
          </a:p>
          <a:p>
            <a:endParaRPr lang="en-US" sz="2000" dirty="0"/>
          </a:p>
          <a:p>
            <a:endParaRPr lang="en-US" sz="2000" dirty="0"/>
          </a:p>
          <a:p>
            <a:endParaRPr lang="en-US" dirty="0"/>
          </a:p>
        </p:txBody>
      </p:sp>
      <p:pic>
        <p:nvPicPr>
          <p:cNvPr id="1028" name="Picture 4" descr="Image result for big brothers big sisters of central mo">
            <a:extLst>
              <a:ext uri="{FF2B5EF4-FFF2-40B4-BE49-F238E27FC236}">
                <a16:creationId xmlns:a16="http://schemas.microsoft.com/office/drawing/2014/main" id="{EA7625DD-BD22-46A0-9733-F81902FDD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61" y="3355931"/>
            <a:ext cx="4059517"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4CA9177-7E41-4EA8-BA58-8B972ABF2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30" y="4208490"/>
            <a:ext cx="4244951" cy="1296924"/>
          </a:xfrm>
          <a:prstGeom prst="rect">
            <a:avLst/>
          </a:prstGeom>
        </p:spPr>
      </p:pic>
      <p:pic>
        <p:nvPicPr>
          <p:cNvPr id="12" name="Picture 11">
            <a:extLst>
              <a:ext uri="{FF2B5EF4-FFF2-40B4-BE49-F238E27FC236}">
                <a16:creationId xmlns:a16="http://schemas.microsoft.com/office/drawing/2014/main" id="{1172AC42-50FC-4606-8B2D-57A712F92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421" y="2871059"/>
            <a:ext cx="1679197" cy="1469297"/>
          </a:xfrm>
          <a:prstGeom prst="rect">
            <a:avLst/>
          </a:prstGeom>
        </p:spPr>
      </p:pic>
      <p:sp>
        <p:nvSpPr>
          <p:cNvPr id="16" name="Content Placeholder 2">
            <a:extLst>
              <a:ext uri="{FF2B5EF4-FFF2-40B4-BE49-F238E27FC236}">
                <a16:creationId xmlns:a16="http://schemas.microsoft.com/office/drawing/2014/main" id="{774A25F7-6FF5-4387-A6FF-4D3112F5FD3E}"/>
              </a:ext>
            </a:extLst>
          </p:cNvPr>
          <p:cNvSpPr txBox="1">
            <a:spLocks/>
          </p:cNvSpPr>
          <p:nvPr/>
        </p:nvSpPr>
        <p:spPr>
          <a:xfrm>
            <a:off x="643943" y="5576159"/>
            <a:ext cx="7239000" cy="893914"/>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1800" dirty="0"/>
              <a:t>Please fill out and return the enclosed brochure to request contact from the Program Coordinator.  You must be leased up prior to enrollment. </a:t>
            </a:r>
          </a:p>
          <a:p>
            <a:endParaRPr lang="en-US" sz="2000" dirty="0"/>
          </a:p>
          <a:p>
            <a:endParaRPr lang="en-US" sz="2000" dirty="0"/>
          </a:p>
          <a:p>
            <a:endParaRPr lang="en-US" sz="2000" dirty="0"/>
          </a:p>
          <a:p>
            <a:endParaRPr lang="en-US" sz="2000" dirty="0"/>
          </a:p>
          <a:p>
            <a:endParaRPr lang="en-US" sz="2000" dirty="0"/>
          </a:p>
          <a:p>
            <a:endParaRPr lang="en-US" dirty="0"/>
          </a:p>
        </p:txBody>
      </p:sp>
      <p:pic>
        <p:nvPicPr>
          <p:cNvPr id="1026" name="Picture 2" descr="Image result for columbia mo compass health">
            <a:extLst>
              <a:ext uri="{FF2B5EF4-FFF2-40B4-BE49-F238E27FC236}">
                <a16:creationId xmlns:a16="http://schemas.microsoft.com/office/drawing/2014/main" id="{39812929-1AD7-4181-8531-850E1D5B0F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8894" y="4300293"/>
            <a:ext cx="2658537" cy="1367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5074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p:cTn id="33" dur="500" fill="hold"/>
                                        <p:tgtEl>
                                          <p:spTgt spid="1028"/>
                                        </p:tgtEl>
                                        <p:attrNameLst>
                                          <p:attrName>ppt_w</p:attrName>
                                        </p:attrNameLst>
                                      </p:cBhvr>
                                      <p:tavLst>
                                        <p:tav tm="0">
                                          <p:val>
                                            <p:fltVal val="0"/>
                                          </p:val>
                                        </p:tav>
                                        <p:tav tm="100000">
                                          <p:val>
                                            <p:strVal val="#ppt_w"/>
                                          </p:val>
                                        </p:tav>
                                      </p:tavLst>
                                    </p:anim>
                                    <p:anim calcmode="lin" valueType="num">
                                      <p:cBhvr>
                                        <p:cTn id="34" dur="500" fill="hold"/>
                                        <p:tgtEl>
                                          <p:spTgt spid="1028"/>
                                        </p:tgtEl>
                                        <p:attrNameLst>
                                          <p:attrName>ppt_h</p:attrName>
                                        </p:attrNameLst>
                                      </p:cBhvr>
                                      <p:tavLst>
                                        <p:tav tm="0">
                                          <p:val>
                                            <p:fltVal val="0"/>
                                          </p:val>
                                        </p:tav>
                                        <p:tav tm="100000">
                                          <p:val>
                                            <p:strVal val="#ppt_h"/>
                                          </p:val>
                                        </p:tav>
                                      </p:tavLst>
                                    </p:anim>
                                    <p:animEffect transition="in" filter="fade">
                                      <p:cBhvr>
                                        <p:cTn id="35" dur="5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p:cTn id="47" dur="500" fill="hold"/>
                                        <p:tgtEl>
                                          <p:spTgt spid="1026"/>
                                        </p:tgtEl>
                                        <p:attrNameLst>
                                          <p:attrName>ppt_w</p:attrName>
                                        </p:attrNameLst>
                                      </p:cBhvr>
                                      <p:tavLst>
                                        <p:tav tm="0">
                                          <p:val>
                                            <p:fltVal val="0"/>
                                          </p:val>
                                        </p:tav>
                                        <p:tav tm="100000">
                                          <p:val>
                                            <p:strVal val="#ppt_w"/>
                                          </p:val>
                                        </p:tav>
                                      </p:tavLst>
                                    </p:anim>
                                    <p:anim calcmode="lin" valueType="num">
                                      <p:cBhvr>
                                        <p:cTn id="48" dur="500" fill="hold"/>
                                        <p:tgtEl>
                                          <p:spTgt spid="1026"/>
                                        </p:tgtEl>
                                        <p:attrNameLst>
                                          <p:attrName>ppt_h</p:attrName>
                                        </p:attrNameLst>
                                      </p:cBhvr>
                                      <p:tavLst>
                                        <p:tav tm="0">
                                          <p:val>
                                            <p:fltVal val="0"/>
                                          </p:val>
                                        </p:tav>
                                        <p:tav tm="100000">
                                          <p:val>
                                            <p:strVal val="#ppt_h"/>
                                          </p:val>
                                        </p:tav>
                                      </p:tavLst>
                                    </p:anim>
                                    <p:animEffect transition="in" filter="fade">
                                      <p:cBhvr>
                                        <p:cTn id="49" dur="500"/>
                                        <p:tgtEl>
                                          <p:spTgt spid="102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DE359-89D2-4FDB-A288-975B73D527DB}"/>
              </a:ext>
            </a:extLst>
          </p:cNvPr>
          <p:cNvSpPr>
            <a:spLocks noGrp="1"/>
          </p:cNvSpPr>
          <p:nvPr>
            <p:ph type="title"/>
          </p:nvPr>
        </p:nvSpPr>
        <p:spPr>
          <a:xfrm>
            <a:off x="609600" y="457200"/>
            <a:ext cx="7467600" cy="655638"/>
          </a:xfrm>
        </p:spPr>
        <p:txBody>
          <a:bodyPr>
            <a:noAutofit/>
          </a:bodyPr>
          <a:lstStyle/>
          <a:p>
            <a:pPr algn="ctr"/>
            <a:r>
              <a:rPr lang="en-US" sz="3800" b="1" dirty="0">
                <a:solidFill>
                  <a:schemeClr val="tx2">
                    <a:lumMod val="50000"/>
                  </a:schemeClr>
                </a:solidFill>
                <a:effectLst>
                  <a:outerShdw blurRad="38100" dist="38100" dir="2700000" algn="tl">
                    <a:srgbClr val="000000">
                      <a:alpha val="43137"/>
                    </a:srgbClr>
                  </a:outerShdw>
                </a:effectLst>
              </a:rPr>
              <a:t>Family Self Sufficiency </a:t>
            </a:r>
          </a:p>
        </p:txBody>
      </p:sp>
      <p:sp>
        <p:nvSpPr>
          <p:cNvPr id="3" name="Content Placeholder 2">
            <a:extLst>
              <a:ext uri="{FF2B5EF4-FFF2-40B4-BE49-F238E27FC236}">
                <a16:creationId xmlns:a16="http://schemas.microsoft.com/office/drawing/2014/main" id="{51C1A091-9F0B-4682-B152-1811E0EBCA39}"/>
              </a:ext>
            </a:extLst>
          </p:cNvPr>
          <p:cNvSpPr>
            <a:spLocks noGrp="1"/>
          </p:cNvSpPr>
          <p:nvPr>
            <p:ph sz="quarter" idx="1"/>
          </p:nvPr>
        </p:nvSpPr>
        <p:spPr>
          <a:xfrm>
            <a:off x="457200" y="1371600"/>
            <a:ext cx="7467600" cy="4873752"/>
          </a:xfrm>
        </p:spPr>
        <p:txBody>
          <a:bodyPr>
            <a:normAutofit fontScale="92500" lnSpcReduction="20000"/>
          </a:bodyPr>
          <a:lstStyle/>
          <a:p>
            <a:r>
              <a:rPr lang="en-US" dirty="0"/>
              <a:t>Family Self-Sufficiency Program is a 5-year program designed to assist families in setting and achieving personal goals.  With the support of a Program Coordinator, the family sets their own goals.  The Coordinator assists the family and, through on-going case management, connects the family with resources based upon their individual needs.  </a:t>
            </a:r>
          </a:p>
          <a:p>
            <a:r>
              <a:rPr lang="en-US" dirty="0"/>
              <a:t>Participating families also may develop an escrow or savings account.  The contributions to the account are made with HUD funds and are determined by the earned income and resulting rent portion increases the family experiences during participation in the program.  </a:t>
            </a:r>
          </a:p>
          <a:p>
            <a:r>
              <a:rPr lang="en-US" dirty="0"/>
              <a:t>Please fill out and return the enclosed brochure to request contact from the Program Coordinator.  You must be leased up prior to enrollment. </a:t>
            </a:r>
          </a:p>
          <a:p>
            <a:endParaRPr lang="en-US" dirty="0"/>
          </a:p>
        </p:txBody>
      </p:sp>
    </p:spTree>
    <p:extLst>
      <p:ext uri="{BB962C8B-B14F-4D97-AF65-F5344CB8AC3E}">
        <p14:creationId xmlns:p14="http://schemas.microsoft.com/office/powerpoint/2010/main" val="40971136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35512"/>
            <a:ext cx="7086600" cy="1828800"/>
          </a:xfrm>
        </p:spPr>
        <p:txBody>
          <a:bodyPr>
            <a:noAutofit/>
          </a:bodyPr>
          <a:lstStyle/>
          <a:p>
            <a:pPr algn="ctr"/>
            <a:r>
              <a:rPr lang="en-US" sz="4800" b="1" cap="none" dirty="0">
                <a:ln w="10541" cmpd="sng">
                  <a:solidFill>
                    <a:srgbClr val="D9B124"/>
                  </a:solidFill>
                  <a:prstDash val="solid"/>
                </a:ln>
                <a:gradFill flip="none" rotWithShape="1">
                  <a:gsLst>
                    <a:gs pos="0">
                      <a:srgbClr val="FFC000"/>
                    </a:gs>
                    <a:gs pos="50000">
                      <a:schemeClr val="tx1">
                        <a:lumMod val="65000"/>
                      </a:schemeClr>
                    </a:gs>
                    <a:gs pos="100000">
                      <a:srgbClr val="D9B124"/>
                    </a:gs>
                  </a:gsLst>
                  <a:lin ang="2700000" scaled="1"/>
                  <a:tileRect/>
                </a:gradFill>
                <a:latin typeface="Century Schoolbook" panose="02040604050505020304" pitchFamily="18" charset="0"/>
              </a:rPr>
              <a:t>GOOD</a:t>
            </a:r>
            <a:r>
              <a:rPr lang="en-US" sz="4800" b="1" cap="none" dirty="0">
                <a:ln w="10541" cmpd="sng">
                  <a:solidFill>
                    <a:srgbClr val="D9B124"/>
                  </a:solidFill>
                  <a:prstDash val="solid"/>
                </a:ln>
                <a:gradFill flip="none" rotWithShape="1">
                  <a:gsLst>
                    <a:gs pos="0">
                      <a:srgbClr val="FFC000"/>
                    </a:gs>
                    <a:gs pos="9000">
                      <a:srgbClr val="FE8637"/>
                    </a:gs>
                    <a:gs pos="50000">
                      <a:schemeClr val="tx1">
                        <a:lumMod val="65000"/>
                      </a:schemeClr>
                    </a:gs>
                    <a:gs pos="79000">
                      <a:srgbClr val="FE8637"/>
                    </a:gs>
                    <a:gs pos="100000">
                      <a:srgbClr val="D9B124"/>
                    </a:gs>
                  </a:gsLst>
                  <a:lin ang="2700000" scaled="1"/>
                  <a:tileRect/>
                </a:gradFill>
                <a:latin typeface="Century Schoolbook" panose="02040604050505020304" pitchFamily="18" charset="0"/>
              </a:rPr>
              <a:t> </a:t>
            </a:r>
            <a:r>
              <a:rPr lang="en-US" sz="4800" b="1" cap="none" dirty="0">
                <a:ln w="10541" cmpd="sng">
                  <a:solidFill>
                    <a:srgbClr val="D9B124"/>
                  </a:solidFill>
                  <a:prstDash val="solid"/>
                </a:ln>
                <a:gradFill flip="none" rotWithShape="1">
                  <a:gsLst>
                    <a:gs pos="0">
                      <a:srgbClr val="FFC000"/>
                    </a:gs>
                    <a:gs pos="50000">
                      <a:schemeClr val="tx1">
                        <a:lumMod val="65000"/>
                      </a:schemeClr>
                    </a:gs>
                    <a:gs pos="100000">
                      <a:srgbClr val="D9B124"/>
                    </a:gs>
                  </a:gsLst>
                  <a:lin ang="2700000" scaled="1"/>
                  <a:tileRect/>
                </a:gradFill>
                <a:latin typeface="Century Schoolbook" panose="02040604050505020304" pitchFamily="18" charset="0"/>
              </a:rPr>
              <a:t>LUCK &amp;</a:t>
            </a:r>
            <a:br>
              <a:rPr lang="en-US" sz="4800" b="1" cap="none" dirty="0">
                <a:ln w="10541" cmpd="sng">
                  <a:solidFill>
                    <a:srgbClr val="D9B124"/>
                  </a:solidFill>
                  <a:prstDash val="solid"/>
                </a:ln>
                <a:gradFill flip="none" rotWithShape="1">
                  <a:gsLst>
                    <a:gs pos="0">
                      <a:srgbClr val="FFC000"/>
                    </a:gs>
                    <a:gs pos="9000">
                      <a:srgbClr val="FE8637"/>
                    </a:gs>
                    <a:gs pos="50000">
                      <a:schemeClr val="tx1">
                        <a:lumMod val="65000"/>
                      </a:schemeClr>
                    </a:gs>
                    <a:gs pos="79000">
                      <a:srgbClr val="FE8637"/>
                    </a:gs>
                    <a:gs pos="100000">
                      <a:srgbClr val="D9B124"/>
                    </a:gs>
                  </a:gsLst>
                  <a:lin ang="2700000" scaled="1"/>
                  <a:tileRect/>
                </a:gradFill>
                <a:latin typeface="Century Schoolbook" panose="02040604050505020304" pitchFamily="18" charset="0"/>
              </a:rPr>
            </a:br>
            <a:r>
              <a:rPr lang="en-US" sz="4800" b="1" cap="none" dirty="0">
                <a:ln w="10541" cmpd="sng">
                  <a:solidFill>
                    <a:srgbClr val="D9B124"/>
                  </a:solidFill>
                  <a:prstDash val="solid"/>
                </a:ln>
                <a:gradFill flip="none" rotWithShape="1">
                  <a:gsLst>
                    <a:gs pos="0">
                      <a:srgbClr val="FFC000"/>
                    </a:gs>
                    <a:gs pos="9000">
                      <a:srgbClr val="FE8637"/>
                    </a:gs>
                    <a:gs pos="50000">
                      <a:schemeClr val="tx1">
                        <a:lumMod val="65000"/>
                      </a:schemeClr>
                    </a:gs>
                    <a:gs pos="79000">
                      <a:srgbClr val="FE8637"/>
                    </a:gs>
                    <a:gs pos="100000">
                      <a:srgbClr val="D9B124"/>
                    </a:gs>
                  </a:gsLst>
                  <a:lin ang="2700000" scaled="1"/>
                  <a:tileRect/>
                </a:gradFill>
                <a:latin typeface="Century Schoolbook" panose="02040604050505020304" pitchFamily="18" charset="0"/>
              </a:rPr>
              <a:t> </a:t>
            </a:r>
            <a:r>
              <a:rPr lang="en-US" sz="4800" b="1" cap="none" dirty="0">
                <a:ln w="10541" cmpd="sng">
                  <a:solidFill>
                    <a:srgbClr val="D9B124"/>
                  </a:solidFill>
                  <a:prstDash val="solid"/>
                </a:ln>
                <a:gradFill flip="none" rotWithShape="1">
                  <a:gsLst>
                    <a:gs pos="0">
                      <a:srgbClr val="FFC000"/>
                    </a:gs>
                    <a:gs pos="50000">
                      <a:schemeClr val="tx1">
                        <a:lumMod val="65000"/>
                      </a:schemeClr>
                    </a:gs>
                    <a:gs pos="100000">
                      <a:srgbClr val="D9B124"/>
                    </a:gs>
                  </a:gsLst>
                  <a:lin ang="2700000" scaled="1"/>
                  <a:tileRect/>
                </a:gradFill>
                <a:latin typeface="Century Schoolbook" panose="02040604050505020304" pitchFamily="18" charset="0"/>
              </a:rPr>
              <a:t>HAPPY</a:t>
            </a:r>
            <a:r>
              <a:rPr lang="en-US" sz="4800" b="1" cap="none" dirty="0">
                <a:ln w="10541" cmpd="sng">
                  <a:solidFill>
                    <a:srgbClr val="D9B124"/>
                  </a:solidFill>
                  <a:prstDash val="solid"/>
                </a:ln>
                <a:gradFill flip="none" rotWithShape="1">
                  <a:gsLst>
                    <a:gs pos="0">
                      <a:srgbClr val="FFC000"/>
                    </a:gs>
                    <a:gs pos="9000">
                      <a:srgbClr val="FE8637"/>
                    </a:gs>
                    <a:gs pos="50000">
                      <a:schemeClr val="tx1">
                        <a:lumMod val="65000"/>
                      </a:schemeClr>
                    </a:gs>
                    <a:gs pos="79000">
                      <a:srgbClr val="FE8637"/>
                    </a:gs>
                    <a:gs pos="100000">
                      <a:srgbClr val="D9B124"/>
                    </a:gs>
                  </a:gsLst>
                  <a:lin ang="2700000" scaled="1"/>
                  <a:tileRect/>
                </a:gradFill>
                <a:latin typeface="Century Schoolbook" panose="02040604050505020304" pitchFamily="18" charset="0"/>
              </a:rPr>
              <a:t> </a:t>
            </a:r>
            <a:r>
              <a:rPr lang="en-US" sz="4800" b="1" cap="none" dirty="0">
                <a:ln w="10541" cmpd="sng">
                  <a:solidFill>
                    <a:srgbClr val="D9B124"/>
                  </a:solidFill>
                  <a:prstDash val="solid"/>
                </a:ln>
                <a:gradFill flip="none" rotWithShape="1">
                  <a:gsLst>
                    <a:gs pos="0">
                      <a:srgbClr val="FFC000"/>
                    </a:gs>
                    <a:gs pos="55000">
                      <a:schemeClr val="tx1">
                        <a:lumMod val="65000"/>
                      </a:schemeClr>
                    </a:gs>
                    <a:gs pos="100000">
                      <a:srgbClr val="D9B124"/>
                    </a:gs>
                  </a:gsLst>
                  <a:lin ang="2700000" scaled="1"/>
                  <a:tileRect/>
                </a:gradFill>
                <a:latin typeface="Century Schoolbook" panose="02040604050505020304" pitchFamily="18" charset="0"/>
              </a:rPr>
              <a:t>HUNTING</a:t>
            </a:r>
            <a:r>
              <a:rPr lang="en-US" sz="4800" b="1" cap="none" dirty="0">
                <a:ln w="10541" cmpd="sng">
                  <a:solidFill>
                    <a:srgbClr val="D9B124"/>
                  </a:solidFill>
                  <a:prstDash val="solid"/>
                </a:ln>
                <a:gradFill flip="none" rotWithShape="1">
                  <a:gsLst>
                    <a:gs pos="0">
                      <a:srgbClr val="FFC000"/>
                    </a:gs>
                    <a:gs pos="9000">
                      <a:srgbClr val="FE8637"/>
                    </a:gs>
                    <a:gs pos="50000">
                      <a:schemeClr val="tx1">
                        <a:lumMod val="65000"/>
                      </a:schemeClr>
                    </a:gs>
                    <a:gs pos="79000">
                      <a:srgbClr val="FE8637"/>
                    </a:gs>
                    <a:gs pos="100000">
                      <a:srgbClr val="D9B124"/>
                    </a:gs>
                  </a:gsLst>
                  <a:lin ang="2700000" scaled="1"/>
                  <a:tileRect/>
                </a:gradFill>
                <a:latin typeface="Century Schoolbook" panose="02040604050505020304" pitchFamily="18" charset="0"/>
              </a:rPr>
              <a:t>!</a:t>
            </a:r>
          </a:p>
        </p:txBody>
      </p:sp>
      <p:pic>
        <p:nvPicPr>
          <p:cNvPr id="9218" name="Picture 2" descr="C:\Users\cskinner\AppData\Local\Microsoft\Windows\Temporary Internet Files\Content.IE5\7185UO5I\MC900341839[1].jpg"/>
          <p:cNvPicPr>
            <a:picLocks noGrp="1" noChangeAspect="1" noChangeArrowheads="1"/>
          </p:cNvPicPr>
          <p:nvPr>
            <p:ph idx="4294967295"/>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2668732"/>
            <a:ext cx="3657600" cy="3071813"/>
          </a:xfrm>
          <a:prstGeom prst="rect">
            <a:avLst/>
          </a:prstGeom>
          <a:noFill/>
          <a:ln>
            <a:solidFill>
              <a:srgbClr val="FFFF00"/>
            </a:solidFill>
            <a:prstDash val="lgDashDot"/>
          </a:ln>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17765">
            <a:off x="5093504" y="3136520"/>
            <a:ext cx="3371850"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9000" y="5740545"/>
            <a:ext cx="1038447" cy="1038447"/>
          </a:xfrm>
          <a:prstGeom prst="rect">
            <a:avLst/>
          </a:prstGeom>
        </p:spPr>
      </p:pic>
    </p:spTree>
    <p:extLst>
      <p:ext uri="{BB962C8B-B14F-4D97-AF65-F5344CB8AC3E}">
        <p14:creationId xmlns:p14="http://schemas.microsoft.com/office/powerpoint/2010/main" val="967105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500"/>
                                        <p:tgtEl>
                                          <p:spTgt spid="9218"/>
                                        </p:tgtEl>
                                      </p:cBhvr>
                                    </p:animEffect>
                                  </p:childTnLst>
                                </p:cTn>
                              </p:par>
                              <p:par>
                                <p:cTn id="15" presetID="10" presetClass="entr" presetSubtype="0" fill="hold" nodeType="with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7200" dirty="0">
                <a:ln w="6350">
                  <a:solidFill>
                    <a:schemeClr val="bg1">
                      <a:lumMod val="50000"/>
                      <a:lumOff val="50000"/>
                    </a:schemeClr>
                  </a:solidFill>
                </a:ln>
                <a:gradFill flip="none" rotWithShape="1">
                  <a:gsLst>
                    <a:gs pos="67000">
                      <a:schemeClr val="bg2">
                        <a:lumMod val="60000"/>
                        <a:lumOff val="40000"/>
                      </a:schemeClr>
                    </a:gs>
                    <a:gs pos="0">
                      <a:srgbClr val="FFC000"/>
                    </a:gs>
                    <a:gs pos="96000">
                      <a:srgbClr val="FFC000"/>
                    </a:gs>
                  </a:gsLst>
                  <a:lin ang="2700000" scaled="1"/>
                  <a:tileRect/>
                </a:gradFill>
                <a:effectLst>
                  <a:outerShdw blurRad="127000" dist="200000" dir="2700000" algn="tl" rotWithShape="0">
                    <a:srgbClr val="000000">
                      <a:alpha val="30000"/>
                    </a:srgbClr>
                  </a:outerShdw>
                </a:effectLst>
                <a:latin typeface="Century Schoolbook" panose="02040604050505020304" pitchFamily="18" charset="0"/>
              </a:rPr>
              <a:t>Questions</a:t>
            </a:r>
            <a:r>
              <a:rPr lang="en-US" sz="7200" dirty="0">
                <a:ln w="6350">
                  <a:solidFill>
                    <a:schemeClr val="bg1">
                      <a:lumMod val="50000"/>
                      <a:lumOff val="50000"/>
                    </a:schemeClr>
                  </a:solidFill>
                </a:ln>
                <a:gradFill flip="none" rotWithShape="1">
                  <a:gsLst>
                    <a:gs pos="52000">
                      <a:schemeClr val="bg2">
                        <a:lumMod val="60000"/>
                        <a:lumOff val="40000"/>
                      </a:schemeClr>
                    </a:gs>
                    <a:gs pos="0">
                      <a:srgbClr val="FFC000"/>
                    </a:gs>
                    <a:gs pos="96000">
                      <a:srgbClr val="FFC000"/>
                    </a:gs>
                  </a:gsLst>
                  <a:lin ang="2700000" scaled="1"/>
                  <a:tileRect/>
                </a:gradFill>
                <a:latin typeface="Century Schoolbook" panose="02040604050505020304" pitchFamily="18" charset="0"/>
              </a:rPr>
              <a:t> ?</a:t>
            </a:r>
            <a:endParaRPr lang="en-US" sz="7200" dirty="0">
              <a:ln w="6350">
                <a:solidFill>
                  <a:schemeClr val="bg1">
                    <a:lumMod val="85000"/>
                    <a:lumOff val="15000"/>
                  </a:schemeClr>
                </a:solidFill>
              </a:ln>
              <a:gradFill>
                <a:gsLst>
                  <a:gs pos="0">
                    <a:srgbClr val="FE8637"/>
                  </a:gs>
                  <a:gs pos="46000">
                    <a:schemeClr val="bg2">
                      <a:lumMod val="60000"/>
                      <a:lumOff val="40000"/>
                    </a:schemeClr>
                  </a:gs>
                  <a:gs pos="100000">
                    <a:srgbClr val="FE8637"/>
                  </a:gs>
                </a:gsLst>
                <a:lin ang="5400000" scaled="1"/>
              </a:gradFill>
              <a:latin typeface="Century Schoolbook" panose="02040604050505020304" pitchFamily="18" charset="0"/>
            </a:endParaRPr>
          </a:p>
        </p:txBody>
      </p:sp>
    </p:spTree>
    <p:extLst>
      <p:ext uri="{BB962C8B-B14F-4D97-AF65-F5344CB8AC3E}">
        <p14:creationId xmlns:p14="http://schemas.microsoft.com/office/powerpoint/2010/main" val="976963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838200" y="1447800"/>
            <a:ext cx="7467600" cy="5016758"/>
          </a:xfrm>
          <a:prstGeom prst="rect">
            <a:avLst/>
          </a:prstGeom>
          <a:noFill/>
        </p:spPr>
        <p:txBody>
          <a:bodyPr wrap="square" rtlCol="0">
            <a:spAutoFit/>
          </a:bodyPr>
          <a:lstStyle/>
          <a:p>
            <a:pPr marL="457200" indent="-457200">
              <a:buClr>
                <a:srgbClr val="FE8637"/>
              </a:buClr>
              <a:buFont typeface="Courier New" panose="02070309020205020404" pitchFamily="49" charset="0"/>
              <a:buChar char="o"/>
            </a:pPr>
            <a:r>
              <a:rPr lang="en-US" sz="2400" dirty="0"/>
              <a:t>120 Calendar Days</a:t>
            </a:r>
          </a:p>
          <a:p>
            <a:pPr marL="457200" indent="-457200">
              <a:buClr>
                <a:srgbClr val="FE8637"/>
              </a:buClr>
              <a:buFont typeface="Courier New" panose="02070309020205020404" pitchFamily="49" charset="0"/>
              <a:buChar char="o"/>
            </a:pPr>
            <a:r>
              <a:rPr lang="en-US" sz="2400" dirty="0"/>
              <a:t>Extension:</a:t>
            </a:r>
          </a:p>
          <a:p>
            <a:pPr marL="914400" lvl="1" indent="-457200">
              <a:buClr>
                <a:srgbClr val="FE8637"/>
              </a:buClr>
              <a:buFont typeface="Courier New" panose="02070309020205020404" pitchFamily="49" charset="0"/>
              <a:buChar char="o"/>
            </a:pPr>
            <a:r>
              <a:rPr lang="en-US" sz="2400" dirty="0"/>
              <a:t>30 Days</a:t>
            </a:r>
          </a:p>
          <a:p>
            <a:pPr marL="914400" lvl="1" indent="-457200">
              <a:buClr>
                <a:srgbClr val="FE8637"/>
              </a:buClr>
              <a:buFont typeface="Courier New" panose="02070309020205020404" pitchFamily="49" charset="0"/>
              <a:buChar char="o"/>
            </a:pPr>
            <a:r>
              <a:rPr lang="en-US" sz="2400" u="sng" dirty="0"/>
              <a:t>Must be Submitted in Writing to Director with Supporting Documentation (Progress Report)</a:t>
            </a:r>
          </a:p>
          <a:p>
            <a:pPr marL="914400" lvl="1" indent="-457200">
              <a:buClr>
                <a:srgbClr val="FE8637"/>
              </a:buClr>
              <a:buFont typeface="Courier New" panose="02070309020205020404" pitchFamily="49" charset="0"/>
              <a:buChar char="o"/>
            </a:pPr>
            <a:r>
              <a:rPr lang="en-US" sz="2400" u="sng" dirty="0"/>
              <a:t>Two Weeks Prior to Expiration</a:t>
            </a:r>
          </a:p>
          <a:p>
            <a:pPr marL="457200" indent="-457200">
              <a:buClr>
                <a:srgbClr val="FE8637"/>
              </a:buClr>
              <a:buFont typeface="Courier New" panose="02070309020205020404" pitchFamily="49" charset="0"/>
              <a:buChar char="o"/>
            </a:pPr>
            <a:r>
              <a:rPr lang="en-US" sz="2400" dirty="0"/>
              <a:t>Suspension:</a:t>
            </a:r>
          </a:p>
          <a:p>
            <a:pPr marL="914400" lvl="1" indent="-457200">
              <a:buClr>
                <a:srgbClr val="FE8637"/>
              </a:buClr>
              <a:buFont typeface="Courier New" panose="02070309020205020404" pitchFamily="49" charset="0"/>
              <a:buChar char="o"/>
            </a:pPr>
            <a:r>
              <a:rPr lang="en-US" sz="2400" dirty="0"/>
              <a:t>Once CHA has Landlord Packet</a:t>
            </a:r>
          </a:p>
          <a:p>
            <a:pPr marL="457200" indent="-457200">
              <a:buClr>
                <a:srgbClr val="FE8637"/>
              </a:buClr>
              <a:buFont typeface="Courier New" panose="02070309020205020404" pitchFamily="49" charset="0"/>
              <a:buChar char="o"/>
            </a:pPr>
            <a:r>
              <a:rPr lang="en-US" sz="2400" dirty="0"/>
              <a:t>Expiration</a:t>
            </a:r>
          </a:p>
          <a:p>
            <a:pPr marL="914400" lvl="1" indent="-457200">
              <a:buClr>
                <a:srgbClr val="FE8637"/>
              </a:buClr>
              <a:buFont typeface="Courier New" panose="02070309020205020404" pitchFamily="49" charset="0"/>
              <a:buChar char="o"/>
            </a:pPr>
            <a:r>
              <a:rPr lang="en-US" sz="2400" i="1" u="sng" dirty="0"/>
              <a:t>Cannot</a:t>
            </a:r>
            <a:r>
              <a:rPr lang="en-US" sz="2400" dirty="0"/>
              <a:t> file Extension After</a:t>
            </a:r>
          </a:p>
          <a:p>
            <a:pPr marL="914400" lvl="1" indent="-457200">
              <a:buClr>
                <a:srgbClr val="FE8637"/>
              </a:buClr>
              <a:buFont typeface="Courier New" panose="02070309020205020404" pitchFamily="49" charset="0"/>
              <a:buChar char="o"/>
            </a:pPr>
            <a:r>
              <a:rPr lang="en-US" sz="2400" dirty="0"/>
              <a:t>Can Reapply when Waitlist is Open</a:t>
            </a:r>
          </a:p>
          <a:p>
            <a:pPr marL="285750" indent="-285750">
              <a:buFont typeface="Arial" panose="020B0604020202020204" pitchFamily="34" charset="0"/>
              <a:buChar char="•"/>
            </a:pPr>
            <a:endParaRPr lang="en-US" sz="3200" dirty="0"/>
          </a:p>
        </p:txBody>
      </p:sp>
      <p:sp>
        <p:nvSpPr>
          <p:cNvPr id="3" name="Title 2"/>
          <p:cNvSpPr>
            <a:spLocks noGrp="1"/>
          </p:cNvSpPr>
          <p:nvPr>
            <p:ph type="title"/>
          </p:nvPr>
        </p:nvSpPr>
        <p:spPr>
          <a:xfrm>
            <a:off x="1524000" y="532063"/>
            <a:ext cx="6381750" cy="792162"/>
          </a:xfrm>
        </p:spPr>
        <p:txBody>
          <a:bodyPr>
            <a:noAutofit/>
          </a:bodyPr>
          <a:lstStyle/>
          <a:p>
            <a:r>
              <a:rPr lang="en-US" sz="3800" b="1" dirty="0">
                <a:solidFill>
                  <a:schemeClr val="tx1"/>
                </a:solidFill>
                <a:effectLst>
                  <a:outerShdw blurRad="38100" dist="38100" dir="2700000" algn="tl">
                    <a:srgbClr val="000000">
                      <a:alpha val="43137"/>
                    </a:srgbClr>
                  </a:outerShdw>
                </a:effectLst>
              </a:rPr>
              <a:t>Terms of the Voucher</a:t>
            </a:r>
            <a:endParaRPr lang="en-US" sz="3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2225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500"/>
                                        <p:tgtEl>
                                          <p:spTgt spid="2">
                                            <p:txEl>
                                              <p:pRg st="7" end="7"/>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Effect transition="in" filter="fade">
                                      <p:cBhvr>
                                        <p:cTn id="4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762000" y="1295400"/>
            <a:ext cx="7391400" cy="5201424"/>
          </a:xfrm>
          <a:prstGeom prst="rect">
            <a:avLst/>
          </a:prstGeom>
          <a:noFill/>
        </p:spPr>
        <p:txBody>
          <a:bodyPr wrap="square" rtlCol="0">
            <a:spAutoFit/>
          </a:bodyPr>
          <a:lstStyle/>
          <a:p>
            <a:pPr marL="342900" indent="-342900">
              <a:buClr>
                <a:srgbClr val="FE8637"/>
              </a:buClr>
              <a:buFont typeface="Courier New" panose="02070309020205020404" pitchFamily="49" charset="0"/>
              <a:buChar char="o"/>
            </a:pPr>
            <a:r>
              <a:rPr lang="en-US" sz="2500" dirty="0">
                <a:latin typeface="+mj-lt"/>
              </a:rPr>
              <a:t>Annual Income – Allowance = Adjusted Annual Income</a:t>
            </a:r>
          </a:p>
          <a:p>
            <a:pPr marL="342900" indent="-342900">
              <a:buClr>
                <a:srgbClr val="FE8637"/>
              </a:buClr>
              <a:buFont typeface="Courier New" panose="02070309020205020404" pitchFamily="49" charset="0"/>
              <a:buChar char="o"/>
            </a:pPr>
            <a:r>
              <a:rPr lang="en-US" sz="2400" dirty="0">
                <a:latin typeface="+mj-lt"/>
                <a:cs typeface="Times New Roman" pitchFamily="18" charset="0"/>
              </a:rPr>
              <a:t>TTP (Total Tenant Payment) is the highest of the following:</a:t>
            </a:r>
          </a:p>
          <a:p>
            <a:pPr marL="914400" lvl="1" indent="-457200">
              <a:buClr>
                <a:srgbClr val="FE8637"/>
              </a:buClr>
              <a:buFont typeface="Courier New" panose="02070309020205020404" pitchFamily="49" charset="0"/>
              <a:buChar char="o"/>
            </a:pPr>
            <a:r>
              <a:rPr lang="en-US" sz="2400" dirty="0">
                <a:latin typeface="+mj-lt"/>
                <a:cs typeface="Times New Roman" pitchFamily="18" charset="0"/>
              </a:rPr>
              <a:t>30% of Adjusted Monthly Income</a:t>
            </a:r>
          </a:p>
          <a:p>
            <a:pPr marL="914400" lvl="1" indent="-457200">
              <a:buClr>
                <a:srgbClr val="FE8637"/>
              </a:buClr>
              <a:buFont typeface="Courier New" panose="02070309020205020404" pitchFamily="49" charset="0"/>
              <a:buChar char="o"/>
            </a:pPr>
            <a:r>
              <a:rPr lang="en-US" sz="2400" dirty="0">
                <a:latin typeface="+mj-lt"/>
                <a:cs typeface="Times New Roman" pitchFamily="18" charset="0"/>
              </a:rPr>
              <a:t>10% of Monthly Income</a:t>
            </a:r>
          </a:p>
          <a:p>
            <a:pPr marL="914400" lvl="1" indent="-457200">
              <a:buClr>
                <a:srgbClr val="FE8637"/>
              </a:buClr>
              <a:buFont typeface="Courier New" panose="02070309020205020404" pitchFamily="49" charset="0"/>
              <a:buChar char="o"/>
            </a:pPr>
            <a:r>
              <a:rPr lang="en-US" sz="2400" dirty="0">
                <a:latin typeface="+mj-lt"/>
                <a:cs typeface="Times New Roman" pitchFamily="18" charset="0"/>
              </a:rPr>
              <a:t>Or Minimum Rent (CHA minimum rent is $50.00)</a:t>
            </a:r>
          </a:p>
          <a:p>
            <a:pPr marL="342900" indent="-342900">
              <a:buClr>
                <a:srgbClr val="FE8637"/>
              </a:buClr>
              <a:buFont typeface="Courier New" panose="02070309020205020404" pitchFamily="49" charset="0"/>
              <a:buChar char="o"/>
            </a:pPr>
            <a:r>
              <a:rPr lang="en-US" sz="2400" dirty="0">
                <a:latin typeface="+mj-lt"/>
                <a:cs typeface="Times New Roman" pitchFamily="18" charset="0"/>
              </a:rPr>
              <a:t>Max Rent Burden: 40% of adjusted monthly income toward the initial rent and utilities for the unit. This limit applies only at time of leasing of a unit and not after being continuously assisted in the same unit.</a:t>
            </a:r>
          </a:p>
          <a:p>
            <a:pPr marL="285750" indent="-285750">
              <a:buFont typeface="Arial" panose="020B0604020202020204" pitchFamily="34" charset="0"/>
              <a:buChar char="•"/>
            </a:pPr>
            <a:endParaRPr lang="en-US" dirty="0"/>
          </a:p>
        </p:txBody>
      </p:sp>
      <p:sp>
        <p:nvSpPr>
          <p:cNvPr id="3" name="Title 2"/>
          <p:cNvSpPr>
            <a:spLocks noGrp="1"/>
          </p:cNvSpPr>
          <p:nvPr>
            <p:ph type="title"/>
          </p:nvPr>
        </p:nvSpPr>
        <p:spPr>
          <a:xfrm>
            <a:off x="533400" y="619938"/>
            <a:ext cx="7467600" cy="579438"/>
          </a:xfrm>
        </p:spPr>
        <p:txBody>
          <a:bodyPr>
            <a:noAutofit/>
          </a:bodyPr>
          <a:lstStyle/>
          <a:p>
            <a:pPr algn="ctr"/>
            <a:r>
              <a:rPr lang="en-US" sz="3800" b="1" dirty="0">
                <a:solidFill>
                  <a:schemeClr val="tx1"/>
                </a:solidFill>
                <a:effectLst>
                  <a:outerShdw blurRad="38100" dist="38100" dir="2700000" algn="tl">
                    <a:srgbClr val="000000">
                      <a:alpha val="43137"/>
                    </a:srgbClr>
                  </a:outerShdw>
                </a:effectLst>
              </a:rPr>
              <a:t>Rent Calculation</a:t>
            </a:r>
          </a:p>
        </p:txBody>
      </p:sp>
    </p:spTree>
    <p:extLst>
      <p:ext uri="{BB962C8B-B14F-4D97-AF65-F5344CB8AC3E}">
        <p14:creationId xmlns:p14="http://schemas.microsoft.com/office/powerpoint/2010/main" val="41644718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545690" y="1010245"/>
            <a:ext cx="7836310" cy="5478423"/>
          </a:xfrm>
          <a:prstGeom prst="rect">
            <a:avLst/>
          </a:prstGeom>
          <a:noFill/>
        </p:spPr>
        <p:txBody>
          <a:bodyPr wrap="square" rtlCol="0">
            <a:spAutoFit/>
          </a:bodyPr>
          <a:lstStyle/>
          <a:p>
            <a:pPr marL="342900" indent="-342900">
              <a:buClr>
                <a:srgbClr val="FE8637"/>
              </a:buClr>
              <a:buFont typeface="Courier New" panose="02070309020205020404" pitchFamily="49" charset="0"/>
              <a:buChar char="o"/>
            </a:pPr>
            <a:endParaRPr lang="en-US" sz="2000" dirty="0">
              <a:latin typeface="+mj-lt"/>
            </a:endParaRPr>
          </a:p>
          <a:p>
            <a:pPr marL="342900" indent="-342900">
              <a:buClr>
                <a:srgbClr val="FE8637"/>
              </a:buClr>
              <a:buFont typeface="Courier New" panose="02070309020205020404" pitchFamily="49" charset="0"/>
              <a:buChar char="o"/>
            </a:pPr>
            <a:r>
              <a:rPr lang="en-US" sz="2400" dirty="0">
                <a:latin typeface="+mj-lt"/>
                <a:cs typeface="Times New Roman" pitchFamily="18" charset="0"/>
              </a:rPr>
              <a:t>Payment Standards:   Rent + Utilities</a:t>
            </a:r>
          </a:p>
          <a:p>
            <a:pPr marL="800100" lvl="1" indent="-342900">
              <a:buClr>
                <a:srgbClr val="FE8637"/>
              </a:buClr>
              <a:buFont typeface="Courier New" panose="02070309020205020404" pitchFamily="49" charset="0"/>
              <a:buChar char="o"/>
            </a:pPr>
            <a:r>
              <a:rPr lang="en-US" sz="2400" dirty="0">
                <a:latin typeface="+mj-lt"/>
                <a:cs typeface="Times New Roman" pitchFamily="18" charset="0"/>
              </a:rPr>
              <a:t>1 </a:t>
            </a:r>
            <a:r>
              <a:rPr lang="en-US" sz="2400" dirty="0" err="1">
                <a:latin typeface="+mj-lt"/>
                <a:cs typeface="Times New Roman" pitchFamily="18" charset="0"/>
              </a:rPr>
              <a:t>bdrm</a:t>
            </a:r>
            <a:r>
              <a:rPr lang="en-US" sz="2400" dirty="0">
                <a:latin typeface="+mj-lt"/>
                <a:cs typeface="Times New Roman" pitchFamily="18" charset="0"/>
              </a:rPr>
              <a:t>: $948</a:t>
            </a:r>
          </a:p>
          <a:p>
            <a:pPr marL="800100" lvl="1" indent="-342900">
              <a:buClr>
                <a:srgbClr val="FE8637"/>
              </a:buClr>
              <a:buFont typeface="Courier New" panose="02070309020205020404" pitchFamily="49" charset="0"/>
              <a:buChar char="o"/>
            </a:pPr>
            <a:r>
              <a:rPr lang="en-US" sz="2400" dirty="0">
                <a:latin typeface="+mj-lt"/>
                <a:cs typeface="Times New Roman" pitchFamily="18" charset="0"/>
              </a:rPr>
              <a:t>2 </a:t>
            </a:r>
            <a:r>
              <a:rPr lang="en-US" sz="2400" dirty="0" err="1">
                <a:latin typeface="+mj-lt"/>
                <a:cs typeface="Times New Roman" pitchFamily="18" charset="0"/>
              </a:rPr>
              <a:t>bdrm</a:t>
            </a:r>
            <a:r>
              <a:rPr lang="en-US" sz="2400" dirty="0">
                <a:latin typeface="+mj-lt"/>
                <a:cs typeface="Times New Roman" pitchFamily="18" charset="0"/>
              </a:rPr>
              <a:t>: $1,107</a:t>
            </a:r>
          </a:p>
          <a:p>
            <a:pPr marL="800100" lvl="1" indent="-342900">
              <a:buClr>
                <a:srgbClr val="FE8637"/>
              </a:buClr>
              <a:buFont typeface="Courier New" panose="02070309020205020404" pitchFamily="49" charset="0"/>
              <a:buChar char="o"/>
            </a:pPr>
            <a:r>
              <a:rPr lang="en-US" sz="2400" dirty="0">
                <a:latin typeface="+mj-lt"/>
                <a:cs typeface="Times New Roman" pitchFamily="18" charset="0"/>
              </a:rPr>
              <a:t>3 </a:t>
            </a:r>
            <a:r>
              <a:rPr lang="en-US" sz="2400" dirty="0" err="1">
                <a:latin typeface="+mj-lt"/>
                <a:cs typeface="Times New Roman" pitchFamily="18" charset="0"/>
              </a:rPr>
              <a:t>bdrm</a:t>
            </a:r>
            <a:r>
              <a:rPr lang="en-US" sz="2400" dirty="0">
                <a:latin typeface="+mj-lt"/>
                <a:cs typeface="Times New Roman" pitchFamily="18" charset="0"/>
              </a:rPr>
              <a:t>: $1,496</a:t>
            </a:r>
          </a:p>
          <a:p>
            <a:pPr marL="800100" lvl="1" indent="-342900">
              <a:buClr>
                <a:srgbClr val="FE8637"/>
              </a:buClr>
              <a:buFont typeface="Courier New" panose="02070309020205020404" pitchFamily="49" charset="0"/>
              <a:buChar char="o"/>
            </a:pPr>
            <a:r>
              <a:rPr lang="en-US" sz="2400" dirty="0">
                <a:latin typeface="+mj-lt"/>
                <a:cs typeface="Times New Roman" pitchFamily="18" charset="0"/>
              </a:rPr>
              <a:t>4 </a:t>
            </a:r>
            <a:r>
              <a:rPr lang="en-US" sz="2400" dirty="0" err="1">
                <a:latin typeface="+mj-lt"/>
                <a:cs typeface="Times New Roman" pitchFamily="18" charset="0"/>
              </a:rPr>
              <a:t>bdrm</a:t>
            </a:r>
            <a:r>
              <a:rPr lang="en-US" sz="2400" dirty="0">
                <a:latin typeface="+mj-lt"/>
                <a:cs typeface="Times New Roman" pitchFamily="18" charset="0"/>
              </a:rPr>
              <a:t>: $1,761</a:t>
            </a:r>
          </a:p>
          <a:p>
            <a:pPr marL="800100" lvl="1" indent="-342900">
              <a:buClr>
                <a:srgbClr val="FE8637"/>
              </a:buClr>
              <a:buFont typeface="Courier New" panose="02070309020205020404" pitchFamily="49" charset="0"/>
              <a:buChar char="o"/>
            </a:pPr>
            <a:r>
              <a:rPr lang="en-US" sz="2400" dirty="0">
                <a:latin typeface="+mj-lt"/>
                <a:cs typeface="Times New Roman" pitchFamily="18" charset="0"/>
              </a:rPr>
              <a:t>5 </a:t>
            </a:r>
            <a:r>
              <a:rPr lang="en-US" sz="2400" dirty="0" err="1">
                <a:latin typeface="+mj-lt"/>
                <a:cs typeface="Times New Roman" pitchFamily="18" charset="0"/>
              </a:rPr>
              <a:t>bdrm</a:t>
            </a:r>
            <a:r>
              <a:rPr lang="en-US" sz="2400">
                <a:latin typeface="+mj-lt"/>
                <a:cs typeface="Times New Roman" pitchFamily="18" charset="0"/>
              </a:rPr>
              <a:t>: $2,026</a:t>
            </a:r>
            <a:endParaRPr lang="en-US" sz="2400" dirty="0">
              <a:latin typeface="+mj-lt"/>
              <a:cs typeface="Times New Roman" pitchFamily="18" charset="0"/>
            </a:endParaRPr>
          </a:p>
          <a:p>
            <a:pPr marL="342900" indent="-342900">
              <a:buClr>
                <a:srgbClr val="FE8637"/>
              </a:buClr>
              <a:buFont typeface="Courier New" panose="02070309020205020404" pitchFamily="49" charset="0"/>
              <a:buChar char="o"/>
            </a:pPr>
            <a:r>
              <a:rPr lang="en-US" sz="2400" dirty="0">
                <a:latin typeface="+mj-lt"/>
                <a:cs typeface="Times New Roman" pitchFamily="18" charset="0"/>
              </a:rPr>
              <a:t>Rent Reasonableness: </a:t>
            </a:r>
          </a:p>
          <a:p>
            <a:pPr marL="800100" lvl="1" indent="-342900">
              <a:buClr>
                <a:srgbClr val="FE8637"/>
              </a:buClr>
              <a:buFont typeface="Courier New" panose="02070309020205020404" pitchFamily="49" charset="0"/>
              <a:buChar char="o"/>
            </a:pPr>
            <a:r>
              <a:rPr lang="en-US" sz="2400" dirty="0">
                <a:latin typeface="+mj-lt"/>
                <a:cs typeface="Times New Roman" pitchFamily="18" charset="0"/>
              </a:rPr>
              <a:t>If Rent Exceeds Standards, Tenant Pays Difference </a:t>
            </a:r>
          </a:p>
          <a:p>
            <a:pPr marL="800100" lvl="1" indent="-342900">
              <a:buClr>
                <a:srgbClr val="FE8637"/>
              </a:buClr>
              <a:buFont typeface="Courier New" panose="02070309020205020404" pitchFamily="49" charset="0"/>
              <a:buChar char="o"/>
            </a:pPr>
            <a:r>
              <a:rPr lang="en-US" sz="2400" u="sng" dirty="0">
                <a:latin typeface="+mj-lt"/>
                <a:cs typeface="Times New Roman" pitchFamily="18" charset="0"/>
              </a:rPr>
              <a:t>Can Not Exceed Max Rent Burden </a:t>
            </a:r>
            <a:r>
              <a:rPr lang="en-US" sz="2400" dirty="0">
                <a:latin typeface="+mj-lt"/>
                <a:cs typeface="Times New Roman" pitchFamily="18" charset="0"/>
              </a:rPr>
              <a:t>(40% Income)</a:t>
            </a:r>
          </a:p>
          <a:p>
            <a:pPr marL="800100" lvl="1" indent="-342900">
              <a:buClr>
                <a:srgbClr val="FE8637"/>
              </a:buClr>
              <a:buFont typeface="Courier New" panose="02070309020205020404" pitchFamily="49" charset="0"/>
              <a:buChar char="o"/>
            </a:pPr>
            <a:r>
              <a:rPr lang="en-US" sz="2400" dirty="0">
                <a:latin typeface="+mj-lt"/>
                <a:cs typeface="Times New Roman" pitchFamily="18" charset="0"/>
              </a:rPr>
              <a:t>Must be within reason (+1 bedroom, Better Location and Age, Unit Type, Security, etc.)</a:t>
            </a:r>
          </a:p>
          <a:p>
            <a:pPr marL="800100" lvl="1" indent="-342900">
              <a:buClr>
                <a:srgbClr val="FE8637"/>
              </a:buClr>
              <a:buFont typeface="Courier New" panose="02070309020205020404" pitchFamily="49" charset="0"/>
              <a:buChar char="o"/>
            </a:pPr>
            <a:endParaRPr lang="en-US" sz="2400" dirty="0">
              <a:latin typeface="+mj-lt"/>
              <a:cs typeface="Times New Roman" pitchFamily="18" charset="0"/>
            </a:endParaRPr>
          </a:p>
          <a:p>
            <a:pPr marL="285750" indent="-285750">
              <a:buClr>
                <a:srgbClr val="FE8637"/>
              </a:buClr>
              <a:buFont typeface="Courier New" panose="02070309020205020404" pitchFamily="49" charset="0"/>
              <a:buChar char="o"/>
            </a:pPr>
            <a:endParaRPr lang="en-US" dirty="0"/>
          </a:p>
        </p:txBody>
      </p:sp>
      <p:sp>
        <p:nvSpPr>
          <p:cNvPr id="3" name="Title 2"/>
          <p:cNvSpPr>
            <a:spLocks noGrp="1"/>
          </p:cNvSpPr>
          <p:nvPr>
            <p:ph type="title"/>
          </p:nvPr>
        </p:nvSpPr>
        <p:spPr>
          <a:xfrm>
            <a:off x="730045" y="438745"/>
            <a:ext cx="7467600" cy="1143000"/>
          </a:xfrm>
        </p:spPr>
        <p:txBody>
          <a:bodyPr>
            <a:normAutofit fontScale="90000"/>
          </a:bodyPr>
          <a:lstStyle/>
          <a:p>
            <a:pPr algn="ctr"/>
            <a:r>
              <a:rPr lang="en-US" sz="4200" b="1" dirty="0">
                <a:solidFill>
                  <a:schemeClr val="tx1"/>
                </a:solidFill>
                <a:effectLst>
                  <a:outerShdw blurRad="38100" dist="38100" dir="2700000" algn="tl">
                    <a:srgbClr val="000000">
                      <a:alpha val="43137"/>
                    </a:srgbClr>
                  </a:outerShdw>
                </a:effectLst>
              </a:rPr>
              <a:t>Rent Calculation (cont.)</a:t>
            </a:r>
            <a:br>
              <a:rPr lang="en-US" sz="2800" b="1" dirty="0"/>
            </a:br>
            <a:endParaRPr lang="en-US" dirty="0"/>
          </a:p>
        </p:txBody>
      </p:sp>
    </p:spTree>
    <p:extLst>
      <p:ext uri="{BB962C8B-B14F-4D97-AF65-F5344CB8AC3E}">
        <p14:creationId xmlns:p14="http://schemas.microsoft.com/office/powerpoint/2010/main" val="18625753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fade">
                                      <p:cBhvr>
                                        <p:cTn id="38" dur="500"/>
                                        <p:tgtEl>
                                          <p:spTgt spid="2">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83458" y="1193860"/>
            <a:ext cx="792234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lgn="just">
              <a:buClr>
                <a:srgbClr val="FE8637"/>
              </a:buClr>
              <a:buFont typeface="Courier New" panose="02070309020205020404" pitchFamily="49" charset="0"/>
              <a:buChar char="o"/>
            </a:pPr>
            <a:r>
              <a:rPr kumimoji="1" lang="en-US" sz="2000" dirty="0">
                <a:latin typeface="+mj-lt"/>
                <a:cs typeface="Times New Roman" pitchFamily="18" charset="0"/>
              </a:rPr>
              <a:t>Portability is a term used to describe a family’s ability to move from one Public Housing Agency’s (PHA) jurisdiction to another location outside the jurisdiction of the original PHA and continue to receive assistance</a:t>
            </a:r>
          </a:p>
          <a:p>
            <a:pPr marL="342900" indent="-342900" algn="just">
              <a:buClr>
                <a:srgbClr val="FE8637"/>
              </a:buClr>
              <a:buFont typeface="Courier New" panose="02070309020205020404" pitchFamily="49" charset="0"/>
              <a:buChar char="o"/>
            </a:pPr>
            <a:r>
              <a:rPr kumimoji="1" lang="en-US" sz="2000" dirty="0">
                <a:latin typeface="+mj-lt"/>
                <a:cs typeface="Times New Roman" pitchFamily="18" charset="0"/>
              </a:rPr>
              <a:t>If the head or spouse of the assisted family did </a:t>
            </a:r>
            <a:r>
              <a:rPr kumimoji="1" lang="en-US" sz="2000" u="sng" dirty="0">
                <a:latin typeface="+mj-lt"/>
                <a:cs typeface="Times New Roman" pitchFamily="18" charset="0"/>
              </a:rPr>
              <a:t>not</a:t>
            </a:r>
            <a:r>
              <a:rPr kumimoji="1" lang="en-US" sz="2000" dirty="0">
                <a:latin typeface="+mj-lt"/>
                <a:cs typeface="Times New Roman" pitchFamily="18" charset="0"/>
              </a:rPr>
              <a:t> have a legal residence </a:t>
            </a:r>
            <a:r>
              <a:rPr kumimoji="1" lang="en-US" sz="2000" u="sng" dirty="0">
                <a:latin typeface="+mj-lt"/>
                <a:cs typeface="Times New Roman" pitchFamily="18" charset="0"/>
              </a:rPr>
              <a:t>at the time of its application</a:t>
            </a:r>
            <a:r>
              <a:rPr kumimoji="1" lang="en-US" sz="2000" dirty="0">
                <a:latin typeface="+mj-lt"/>
                <a:cs typeface="Times New Roman" pitchFamily="18" charset="0"/>
              </a:rPr>
              <a:t>, the family will not have any right to lease a unit outside of CHA jurisdiction for a 12-month period beginning when the family is first admitted to the program. During this period, the family may only lease a unit located in the jurisdiction of CHA.</a:t>
            </a:r>
          </a:p>
          <a:p>
            <a:pPr marL="342900" indent="-342900" algn="just">
              <a:buClr>
                <a:srgbClr val="FE8637"/>
              </a:buClr>
              <a:buFont typeface="Courier New" panose="02070309020205020404" pitchFamily="49" charset="0"/>
              <a:buChar char="o"/>
            </a:pPr>
            <a:r>
              <a:rPr kumimoji="1" lang="en-US" sz="2000" dirty="0">
                <a:latin typeface="+mj-lt"/>
                <a:cs typeface="Times New Roman" pitchFamily="18" charset="0"/>
              </a:rPr>
              <a:t>Portable families will be required to comply with the receiving housing agency’s procedures for portable families and they will determine the family unit size based on their subsidy standards.</a:t>
            </a:r>
            <a:endParaRPr lang="en-US" sz="2000" dirty="0">
              <a:latin typeface="+mj-lt"/>
            </a:endParaRPr>
          </a:p>
        </p:txBody>
      </p:sp>
      <p:pic>
        <p:nvPicPr>
          <p:cNvPr id="6" name="Picture 8" descr="j01540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1400" y="5725936"/>
            <a:ext cx="45212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610829" y="304800"/>
            <a:ext cx="7467600" cy="1143000"/>
          </a:xfrm>
        </p:spPr>
        <p:txBody>
          <a:bodyPr>
            <a:normAutofit fontScale="90000"/>
          </a:bodyPr>
          <a:lstStyle/>
          <a:p>
            <a:pPr algn="ctr"/>
            <a:r>
              <a:rPr kumimoji="1" lang="en-US" sz="4200" b="1" dirty="0">
                <a:solidFill>
                  <a:schemeClr val="tx1"/>
                </a:solidFill>
                <a:effectLst>
                  <a:outerShdw blurRad="38100" dist="38100" dir="2700000" algn="tl">
                    <a:srgbClr val="000000">
                      <a:alpha val="43137"/>
                    </a:srgbClr>
                  </a:outerShdw>
                </a:effectLst>
                <a:cs typeface="Times New Roman" pitchFamily="18" charset="0"/>
              </a:rPr>
              <a:t>What is Portability?</a:t>
            </a:r>
            <a:br>
              <a:rPr kumimoji="1" lang="en-US" sz="2800" b="1" dirty="0">
                <a:cs typeface="Times New Roman" pitchFamily="18" charset="0"/>
              </a:rPr>
            </a:br>
            <a:endParaRPr lang="en-US" dirty="0"/>
          </a:p>
        </p:txBody>
      </p:sp>
      <p:pic>
        <p:nvPicPr>
          <p:cNvPr id="2052" name="Picture 4" descr="Image result for moving clipart">
            <a:extLst>
              <a:ext uri="{FF2B5EF4-FFF2-40B4-BE49-F238E27FC236}">
                <a16:creationId xmlns:a16="http://schemas.microsoft.com/office/drawing/2014/main" id="{07F4CAFB-F162-4515-A3E3-F2F8C33F87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495800"/>
            <a:ext cx="203835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938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13854 0.01551 L 1.25521 0.01551 " pathEditMode="relative" rAng="0" ptsTypes="AA">
                                      <p:cBhvr>
                                        <p:cTn id="16" dur="3000" fill="hold"/>
                                        <p:tgtEl>
                                          <p:spTgt spid="2052"/>
                                        </p:tgtEl>
                                        <p:attrNameLst>
                                          <p:attrName>ppt_x</p:attrName>
                                          <p:attrName>ppt_y</p:attrName>
                                        </p:attrNameLst>
                                      </p:cBhvr>
                                      <p:rCtr x="55833"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pPr algn="ctr"/>
            <a:r>
              <a:rPr lang="en-US" sz="3800" b="1" dirty="0">
                <a:solidFill>
                  <a:schemeClr val="tx1"/>
                </a:solidFill>
                <a:effectLst>
                  <a:outerShdw blurRad="38100" dist="38100" dir="2700000" algn="tl">
                    <a:srgbClr val="000000">
                      <a:alpha val="43137"/>
                    </a:srgbClr>
                  </a:outerShdw>
                </a:effectLst>
              </a:rPr>
              <a:t>Subsidy Standards</a:t>
            </a:r>
            <a:br>
              <a:rPr lang="en-US" sz="3800" b="1" dirty="0">
                <a:solidFill>
                  <a:schemeClr val="tx1"/>
                </a:solidFill>
                <a:effectLst>
                  <a:outerShdw blurRad="38100" dist="38100" dir="2700000" algn="tl">
                    <a:srgbClr val="000000">
                      <a:alpha val="43137"/>
                    </a:srgbClr>
                  </a:outerShdw>
                </a:effectLst>
              </a:rPr>
            </a:br>
            <a:r>
              <a:rPr lang="en-US" sz="3800" b="1" dirty="0">
                <a:solidFill>
                  <a:schemeClr val="tx1"/>
                </a:solidFill>
                <a:effectLst>
                  <a:outerShdw blurRad="38100" dist="38100" dir="2700000" algn="tl">
                    <a:srgbClr val="000000">
                      <a:alpha val="43137"/>
                    </a:srgbClr>
                  </a:outerShdw>
                </a:effectLst>
              </a:rPr>
              <a:t> (Voucher Bedroom Size)</a:t>
            </a:r>
          </a:p>
        </p:txBody>
      </p:sp>
      <p:pic>
        <p:nvPicPr>
          <p:cNvPr id="307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28599" y="1600200"/>
            <a:ext cx="441960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2"/>
          </p:nvPr>
        </p:nvSpPr>
        <p:spPr>
          <a:xfrm>
            <a:off x="4648200" y="1563328"/>
            <a:ext cx="3962400" cy="5020033"/>
          </a:xfrm>
        </p:spPr>
        <p:txBody>
          <a:bodyPr>
            <a:normAutofit/>
          </a:bodyPr>
          <a:lstStyle/>
          <a:p>
            <a:r>
              <a:rPr lang="en-US" sz="2000" dirty="0"/>
              <a:t>2 Persons per room, except:</a:t>
            </a:r>
          </a:p>
          <a:p>
            <a:r>
              <a:rPr lang="en-US" sz="2000" dirty="0"/>
              <a:t>Persons of the opposite gender (other than spouses or children under 2)</a:t>
            </a:r>
          </a:p>
          <a:p>
            <a:r>
              <a:rPr lang="en-US" sz="2000" dirty="0"/>
              <a:t>Children of same gender with an age difference of 18 years</a:t>
            </a:r>
          </a:p>
          <a:p>
            <a:r>
              <a:rPr lang="en-US" sz="2000" dirty="0"/>
              <a:t>Live-in Aides will be allocated a separate bedroom</a:t>
            </a:r>
          </a:p>
          <a:p>
            <a:r>
              <a:rPr lang="en-US" sz="2000" dirty="0"/>
              <a:t>Single Persons will be allocated 1 bedroom</a:t>
            </a:r>
          </a:p>
          <a:p>
            <a:endParaRPr lang="en-US" sz="2000" dirty="0"/>
          </a:p>
          <a:p>
            <a:r>
              <a:rPr lang="en-US" sz="2000" dirty="0"/>
              <a:t>*Exceptions: Reasonable Accommodations</a:t>
            </a:r>
          </a:p>
        </p:txBody>
      </p:sp>
    </p:spTree>
    <p:extLst>
      <p:ext uri="{BB962C8B-B14F-4D97-AF65-F5344CB8AC3E}">
        <p14:creationId xmlns:p14="http://schemas.microsoft.com/office/powerpoint/2010/main" val="1012304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8316" y="376746"/>
            <a:ext cx="7467600" cy="1092487"/>
          </a:xfrm>
        </p:spPr>
        <p:txBody>
          <a:bodyPr>
            <a:noAutofit/>
          </a:bodyPr>
          <a:lstStyle/>
          <a:p>
            <a:pPr algn="ctr"/>
            <a:r>
              <a:rPr lang="en-US" sz="3800" b="1" dirty="0">
                <a:solidFill>
                  <a:schemeClr val="tx1"/>
                </a:solidFill>
                <a:effectLst>
                  <a:outerShdw blurRad="38100" dist="38100" dir="2700000" algn="tl">
                    <a:srgbClr val="000000">
                      <a:alpha val="43137"/>
                    </a:srgbClr>
                  </a:outerShdw>
                </a:effectLst>
              </a:rPr>
              <a:t>Family Obligations to the Housing Authority</a:t>
            </a:r>
            <a:endParaRPr lang="en-US" sz="3800" dirty="0">
              <a:solidFill>
                <a:schemeClr val="tx1"/>
              </a:solidFill>
              <a:effectLst>
                <a:outerShdw blurRad="38100" dist="38100" dir="2700000" algn="tl">
                  <a:srgbClr val="000000">
                    <a:alpha val="43137"/>
                  </a:srgbClr>
                </a:outerShdw>
              </a:effectLst>
            </a:endParaRPr>
          </a:p>
        </p:txBody>
      </p:sp>
      <p:sp>
        <p:nvSpPr>
          <p:cNvPr id="4" name="Content Placeholder 3"/>
          <p:cNvSpPr>
            <a:spLocks noGrp="1"/>
          </p:cNvSpPr>
          <p:nvPr>
            <p:ph sz="quarter" idx="1"/>
          </p:nvPr>
        </p:nvSpPr>
        <p:spPr>
          <a:xfrm>
            <a:off x="538316" y="2125439"/>
            <a:ext cx="3657600" cy="4953000"/>
          </a:xfrm>
        </p:spPr>
        <p:txBody>
          <a:bodyPr>
            <a:normAutofit fontScale="77500" lnSpcReduction="20000"/>
          </a:bodyPr>
          <a:lstStyle/>
          <a:p>
            <a:r>
              <a:rPr lang="en-US" dirty="0"/>
              <a:t>Supply Complete &amp; Truthful Information requested by CHA (Citizenship, Income, Composition, Social Security Numbers, etc.)</a:t>
            </a:r>
          </a:p>
          <a:p>
            <a:r>
              <a:rPr lang="en-US" dirty="0"/>
              <a:t>Maintain HQS &amp; Correct any Tenant Responsible Defects </a:t>
            </a:r>
          </a:p>
          <a:p>
            <a:r>
              <a:rPr lang="en-US" dirty="0"/>
              <a:t>Allow CHA to Inspect Unit </a:t>
            </a:r>
          </a:p>
          <a:p>
            <a:r>
              <a:rPr lang="en-US" dirty="0"/>
              <a:t>Do </a:t>
            </a:r>
            <a:r>
              <a:rPr lang="en-US" u="sng" dirty="0"/>
              <a:t>NOT</a:t>
            </a:r>
            <a:r>
              <a:rPr lang="en-US" dirty="0"/>
              <a:t> Commit Lease Violations (Nonpayment of Rent, Disturbance, Destruction, Damage. Criminal Activity, etc.)</a:t>
            </a:r>
          </a:p>
          <a:p>
            <a:r>
              <a:rPr lang="en-US" dirty="0"/>
              <a:t>Notify CHA of Move-out, Termination of Lease, or Eviction (in writing!)</a:t>
            </a:r>
          </a:p>
          <a:p>
            <a:endParaRPr lang="en-US" dirty="0"/>
          </a:p>
          <a:p>
            <a:endParaRPr lang="en-US" dirty="0"/>
          </a:p>
        </p:txBody>
      </p:sp>
      <p:sp>
        <p:nvSpPr>
          <p:cNvPr id="5" name="Content Placeholder 4"/>
          <p:cNvSpPr>
            <a:spLocks noGrp="1"/>
          </p:cNvSpPr>
          <p:nvPr>
            <p:ph sz="quarter" idx="2"/>
          </p:nvPr>
        </p:nvSpPr>
        <p:spPr>
          <a:xfrm>
            <a:off x="4272116" y="2112165"/>
            <a:ext cx="3657600" cy="4572000"/>
          </a:xfrm>
        </p:spPr>
        <p:txBody>
          <a:bodyPr>
            <a:normAutofit fontScale="77500" lnSpcReduction="20000"/>
          </a:bodyPr>
          <a:lstStyle/>
          <a:p>
            <a:r>
              <a:rPr lang="en-US" dirty="0"/>
              <a:t>Notify CHA of changes in Family Composition (Compete an Add to Lease </a:t>
            </a:r>
            <a:r>
              <a:rPr lang="en-US" b="1" dirty="0"/>
              <a:t>prior</a:t>
            </a:r>
            <a:r>
              <a:rPr lang="en-US" dirty="0"/>
              <a:t> to Move In or Notify CHA of a Move Out)</a:t>
            </a:r>
          </a:p>
          <a:p>
            <a:r>
              <a:rPr lang="en-US" dirty="0"/>
              <a:t>Must Live in the Unit, Not Sublease Unit, nor Currently Own the Unit (either in your name or family member name)</a:t>
            </a:r>
          </a:p>
          <a:p>
            <a:r>
              <a:rPr lang="en-US" dirty="0"/>
              <a:t>Notify CHA of Extended Absence (14 days) </a:t>
            </a:r>
          </a:p>
          <a:p>
            <a:r>
              <a:rPr lang="en-US" dirty="0"/>
              <a:t>Keep Utilities Current</a:t>
            </a:r>
          </a:p>
          <a:p>
            <a:r>
              <a:rPr lang="en-US" dirty="0"/>
              <a:t>Do NOT Commit Fraud nor Engage in Criminal Activity</a:t>
            </a:r>
          </a:p>
          <a:p>
            <a:r>
              <a:rPr lang="en-US" dirty="0"/>
              <a:t>No other Rental Subsidy other than HCV </a:t>
            </a:r>
          </a:p>
          <a:p>
            <a:endParaRPr lang="en-US" dirty="0"/>
          </a:p>
        </p:txBody>
      </p:sp>
      <p:sp>
        <p:nvSpPr>
          <p:cNvPr id="6" name="TextBox 5"/>
          <p:cNvSpPr txBox="1"/>
          <p:nvPr/>
        </p:nvSpPr>
        <p:spPr>
          <a:xfrm>
            <a:off x="762000" y="1517571"/>
            <a:ext cx="7620000" cy="584775"/>
          </a:xfrm>
          <a:prstGeom prst="rect">
            <a:avLst/>
          </a:prstGeom>
          <a:noFill/>
        </p:spPr>
        <p:txBody>
          <a:bodyPr wrap="square" rtlCol="0">
            <a:spAutoFit/>
          </a:bodyPr>
          <a:lstStyle/>
          <a:p>
            <a:pPr algn="ctr"/>
            <a:r>
              <a:rPr lang="en-US" sz="1600" dirty="0">
                <a:solidFill>
                  <a:schemeClr val="accent1"/>
                </a:solidFill>
                <a:cs typeface="Times New Roman" pitchFamily="18" charset="0"/>
              </a:rPr>
              <a:t>The family must follow the rules listed below in order to continue participating in the Housing Choice Voucher Program</a:t>
            </a:r>
            <a:endParaRPr lang="en-US" sz="1600" dirty="0"/>
          </a:p>
        </p:txBody>
      </p:sp>
      <p:sp>
        <p:nvSpPr>
          <p:cNvPr id="3" name="Rectangle 2"/>
          <p:cNvSpPr/>
          <p:nvPr/>
        </p:nvSpPr>
        <p:spPr>
          <a:xfrm>
            <a:off x="4954588" y="141585"/>
            <a:ext cx="4572000" cy="646331"/>
          </a:xfrm>
          <a:prstGeom prst="rect">
            <a:avLst/>
          </a:prstGeom>
        </p:spPr>
        <p:txBody>
          <a:bodyPr>
            <a:spAutoFit/>
          </a:bodyPr>
          <a:lstStyle/>
          <a:p>
            <a:pPr algn="ct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76300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fade">
                                      <p:cBhvr>
                                        <p:cTn id="47" dur="500"/>
                                        <p:tgtEl>
                                          <p:spTgt spid="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fade">
                                      <p:cBhvr>
                                        <p:cTn id="52" dur="500"/>
                                        <p:tgtEl>
                                          <p:spTgt spid="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fade">
                                      <p:cBhvr>
                                        <p:cTn id="57" dur="500"/>
                                        <p:tgtEl>
                                          <p:spTgt spid="5">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Effect transition="in" filter="fade">
                                      <p:cBhvr>
                                        <p:cTn id="62" dur="500"/>
                                        <p:tgtEl>
                                          <p:spTgt spid="5">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Effect transition="in" filter="fade">
                                      <p:cBhvr>
                                        <p:cTn id="6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0000">
              <a:schemeClr val="bg2">
                <a:tint val="90000"/>
                <a:shade val="90000"/>
                <a:satMod val="120000"/>
              </a:schemeClr>
            </a:gs>
            <a:gs pos="100000">
              <a:schemeClr val="bg2">
                <a:tint val="5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467600" cy="579438"/>
          </a:xfrm>
        </p:spPr>
        <p:txBody>
          <a:bodyPr>
            <a:noAutofit/>
          </a:bodyPr>
          <a:lstStyle/>
          <a:p>
            <a:pPr algn="ctr"/>
            <a:r>
              <a:rPr lang="en-US" sz="3800" b="1" dirty="0">
                <a:solidFill>
                  <a:schemeClr val="tx1"/>
                </a:solidFill>
                <a:effectLst>
                  <a:outerShdw blurRad="38100" dist="38100" dir="2700000" algn="tl">
                    <a:srgbClr val="000000">
                      <a:alpha val="43137"/>
                    </a:srgbClr>
                  </a:outerShdw>
                </a:effectLst>
              </a:rPr>
              <a:t>Grounds for Termination </a:t>
            </a:r>
          </a:p>
        </p:txBody>
      </p:sp>
      <p:sp>
        <p:nvSpPr>
          <p:cNvPr id="3" name="Content Placeholder 2"/>
          <p:cNvSpPr>
            <a:spLocks noGrp="1"/>
          </p:cNvSpPr>
          <p:nvPr>
            <p:ph sz="quarter" idx="1"/>
          </p:nvPr>
        </p:nvSpPr>
        <p:spPr/>
        <p:txBody>
          <a:bodyPr>
            <a:normAutofit fontScale="92500" lnSpcReduction="20000"/>
          </a:bodyPr>
          <a:lstStyle/>
          <a:p>
            <a:r>
              <a:rPr lang="en-US" dirty="0"/>
              <a:t>Eviction for Serious Lease Violations</a:t>
            </a:r>
          </a:p>
          <a:p>
            <a:r>
              <a:rPr lang="en-US" dirty="0"/>
              <a:t>Drug Related and Violent Criminal Activity </a:t>
            </a:r>
          </a:p>
          <a:p>
            <a:r>
              <a:rPr lang="en-US" dirty="0"/>
              <a:t>Violation of Any Family Obligation</a:t>
            </a:r>
          </a:p>
          <a:p>
            <a:r>
              <a:rPr lang="en-US" dirty="0"/>
              <a:t>Commit Fraud, Bribery or any Act of Corruption</a:t>
            </a:r>
          </a:p>
          <a:p>
            <a:r>
              <a:rPr lang="en-US" dirty="0"/>
              <a:t>Owing Rent or Debts to CHA</a:t>
            </a:r>
          </a:p>
          <a:p>
            <a:r>
              <a:rPr lang="en-US" dirty="0"/>
              <a:t>Violating Repayment Agreements and Non-Reimbursement </a:t>
            </a:r>
          </a:p>
          <a:p>
            <a:endParaRPr lang="en-US" dirty="0"/>
          </a:p>
        </p:txBody>
      </p:sp>
      <p:sp>
        <p:nvSpPr>
          <p:cNvPr id="4" name="Content Placeholder 3"/>
          <p:cNvSpPr>
            <a:spLocks noGrp="1"/>
          </p:cNvSpPr>
          <p:nvPr>
            <p:ph sz="quarter" idx="2"/>
          </p:nvPr>
        </p:nvSpPr>
        <p:spPr/>
        <p:txBody>
          <a:bodyPr>
            <a:normAutofit fontScale="92500" lnSpcReduction="20000"/>
          </a:bodyPr>
          <a:lstStyle/>
          <a:p>
            <a:r>
              <a:rPr lang="en-US" dirty="0"/>
              <a:t>Physical/verbal Abuse toward CHA Personnel</a:t>
            </a:r>
          </a:p>
          <a:p>
            <a:r>
              <a:rPr lang="en-US" dirty="0"/>
              <a:t>Absent from Unit for 30 Consecutive Days</a:t>
            </a:r>
          </a:p>
          <a:p>
            <a:r>
              <a:rPr lang="en-US" dirty="0"/>
              <a:t>Unauthorized Guest</a:t>
            </a:r>
          </a:p>
          <a:p>
            <a:r>
              <a:rPr lang="en-US" dirty="0"/>
              <a:t>Shut-off of Utilities </a:t>
            </a:r>
          </a:p>
          <a:p>
            <a:r>
              <a:rPr lang="en-US" dirty="0"/>
              <a:t>Failure to Attend Appointments</a:t>
            </a:r>
          </a:p>
          <a:p>
            <a:r>
              <a:rPr lang="en-US" dirty="0"/>
              <a:t>Failure to Supply Requested Documents</a:t>
            </a:r>
          </a:p>
          <a:p>
            <a:r>
              <a:rPr lang="en-US" dirty="0"/>
              <a:t>Failure to Report Change in Composition or Income</a:t>
            </a:r>
          </a:p>
          <a:p>
            <a:r>
              <a:rPr lang="en-US" dirty="0"/>
              <a:t>Insufficient Funding*</a:t>
            </a:r>
          </a:p>
          <a:p>
            <a:endParaRPr lang="en-US" dirty="0"/>
          </a:p>
        </p:txBody>
      </p:sp>
    </p:spTree>
    <p:extLst>
      <p:ext uri="{BB962C8B-B14F-4D97-AF65-F5344CB8AC3E}">
        <p14:creationId xmlns:p14="http://schemas.microsoft.com/office/powerpoint/2010/main" val="36746004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fade">
                                      <p:cBhvr>
                                        <p:cTn id="62" dur="500"/>
                                        <p:tgtEl>
                                          <p:spTgt spid="4">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fade">
                                      <p:cBhvr>
                                        <p:cTn id="67" dur="500"/>
                                        <p:tgtEl>
                                          <p:spTgt spid="4">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fade">
                                      <p:cBhvr>
                                        <p:cTn id="72" dur="500"/>
                                        <p:tgtEl>
                                          <p:spTgt spid="4">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Effect transition="in" filter="fade">
                                      <p:cBhvr>
                                        <p:cTn id="7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1949</TotalTime>
  <Words>2121</Words>
  <Application>Microsoft Office PowerPoint</Application>
  <PresentationFormat>On-screen Show (4:3)</PresentationFormat>
  <Paragraphs>273</Paragraphs>
  <Slides>29</Slides>
  <Notes>18</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3" baseType="lpstr">
      <vt:lpstr>Agency FB</vt:lpstr>
      <vt:lpstr>Arial</vt:lpstr>
      <vt:lpstr>Book Antiqua</vt:lpstr>
      <vt:lpstr>Calibri</vt:lpstr>
      <vt:lpstr>Century Schoolbook</vt:lpstr>
      <vt:lpstr>Courier New</vt:lpstr>
      <vt:lpstr>Lucida Sans</vt:lpstr>
      <vt:lpstr>Times New Roman</vt:lpstr>
      <vt:lpstr>Wingdings</vt:lpstr>
      <vt:lpstr>Wingdings 2</vt:lpstr>
      <vt:lpstr>Wingdings 3</vt:lpstr>
      <vt:lpstr>Oriel</vt:lpstr>
      <vt:lpstr>Apex</vt:lpstr>
      <vt:lpstr>Adobe Acrobat Document</vt:lpstr>
      <vt:lpstr>Columbia Housing Authority   Housing Choice Voucher Program  </vt:lpstr>
      <vt:lpstr>Participant Handbook</vt:lpstr>
      <vt:lpstr>Terms of the Voucher</vt:lpstr>
      <vt:lpstr>Rent Calculation</vt:lpstr>
      <vt:lpstr>Rent Calculation (cont.) </vt:lpstr>
      <vt:lpstr>What is Portability? </vt:lpstr>
      <vt:lpstr>Subsidy Standards  (Voucher Bedroom Size)</vt:lpstr>
      <vt:lpstr>Family Obligations to the Housing Authority</vt:lpstr>
      <vt:lpstr>Grounds for Termination </vt:lpstr>
      <vt:lpstr>Informal/ Formal Hearings</vt:lpstr>
      <vt:lpstr>Change of Income or Family Members</vt:lpstr>
      <vt:lpstr>Easy Leasing Steps</vt:lpstr>
      <vt:lpstr>Crime Free Addendum</vt:lpstr>
      <vt:lpstr>Tenancy Addendum</vt:lpstr>
      <vt:lpstr>PowerPoint Presentation</vt:lpstr>
      <vt:lpstr>PowerPoint Presentation</vt:lpstr>
      <vt:lpstr>Move-In Inspection Requirements And A Good Place to Live! </vt:lpstr>
      <vt:lpstr>Know Your Rights!</vt:lpstr>
      <vt:lpstr>Lead in your home? </vt:lpstr>
      <vt:lpstr>Where to Look: Housing Search</vt:lpstr>
      <vt:lpstr>Where you may live  </vt:lpstr>
      <vt:lpstr>Resources and Referrals</vt:lpstr>
      <vt:lpstr>Complaint Inspection Procedure </vt:lpstr>
      <vt:lpstr>PowerPoint Presentation</vt:lpstr>
      <vt:lpstr>PowerPoint Presentation</vt:lpstr>
      <vt:lpstr>Healthy Home Connections</vt:lpstr>
      <vt:lpstr>Family Self Sufficiency </vt:lpstr>
      <vt:lpstr>GOOD LUCK &amp;  HAPPY HUNTING!</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HCV Briefing</dc:title>
  <dc:creator>Crystal Skinner</dc:creator>
  <cp:lastModifiedBy>Nathan Hoemann</cp:lastModifiedBy>
  <cp:revision>223</cp:revision>
  <cp:lastPrinted>2013-07-17T15:32:00Z</cp:lastPrinted>
  <dcterms:created xsi:type="dcterms:W3CDTF">2013-04-15T20:17:56Z</dcterms:created>
  <dcterms:modified xsi:type="dcterms:W3CDTF">2025-04-08T14:45:35Z</dcterms:modified>
</cp:coreProperties>
</file>